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84" r:id="rId2"/>
    <p:sldMasterId id="2147483696" r:id="rId3"/>
  </p:sldMasterIdLst>
  <p:notesMasterIdLst>
    <p:notesMasterId r:id="rId18"/>
  </p:notesMasterIdLst>
  <p:sldIdLst>
    <p:sldId id="299" r:id="rId4"/>
    <p:sldId id="327" r:id="rId5"/>
    <p:sldId id="313" r:id="rId6"/>
    <p:sldId id="328" r:id="rId7"/>
    <p:sldId id="329" r:id="rId8"/>
    <p:sldId id="330" r:id="rId9"/>
    <p:sldId id="331" r:id="rId10"/>
    <p:sldId id="332" r:id="rId11"/>
    <p:sldId id="333" r:id="rId12"/>
    <p:sldId id="338" r:id="rId13"/>
    <p:sldId id="335" r:id="rId14"/>
    <p:sldId id="337" r:id="rId15"/>
    <p:sldId id="340" r:id="rId16"/>
    <p:sldId id="293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8A7D4847-06FF-4C0A-9B36-F76E01BBC3E0}">
          <p14:sldIdLst>
            <p14:sldId id="299"/>
            <p14:sldId id="327"/>
          </p14:sldIdLst>
        </p14:section>
        <p14:section name="Main Menu" id="{5F2DC3EF-96C6-44C3-82F6-55CE33E7F095}">
          <p14:sldIdLst>
            <p14:sldId id="313"/>
          </p14:sldIdLst>
        </p14:section>
        <p14:section name="Content" id="{BC2D2586-4D0D-42E2-A9B9-8623725E91E3}">
          <p14:sldIdLst>
            <p14:sldId id="328"/>
            <p14:sldId id="329"/>
            <p14:sldId id="330"/>
            <p14:sldId id="331"/>
            <p14:sldId id="332"/>
            <p14:sldId id="333"/>
            <p14:sldId id="338"/>
            <p14:sldId id="335"/>
            <p14:sldId id="337"/>
            <p14:sldId id="340"/>
          </p14:sldIdLst>
        </p14:section>
        <p14:section name="Closing" id="{DF4CE50A-DCF4-4E31-B638-324124BFEF23}">
          <p14:sldIdLst>
            <p14:sldId id="29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8505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69" d="100"/>
          <a:sy n="69" d="100"/>
        </p:scale>
        <p:origin x="69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10" Type="http://schemas.openxmlformats.org/officeDocument/2006/relationships/slide" Target="slides/slide7.xml"/><Relationship Id="rId19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F:\drive-download-20211209T024330Z-001\FINAL%20PROJECT%20DATASET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file:///F:\drive-download-20211209T024330Z-001\FINAL%20PROJECT%20DATASET.xlsx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F:\drive-download-20211209T024330Z-001\FINAL%20PROJECT%20DATASET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F:\drive-download-20211209T024330Z-001\FINAL%20PROJECT%20DATASET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F:\drive-download-20211209T024330Z-001\FINAL%20PROJECT%20DATASET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F:\drive-download-20211209T024330Z-001\FINAL%20PROJECT%20DATASET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F:\drive-download-20211209T024330Z-001\FINAL%20PROJECT%20DATASET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F:\drive-download-20211209T024330Z-001\FINAL%20PROJECT%20DATASET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F:\drive-download-20211209T024330Z-001\FINAL%20PROJECT%20DATASET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F:\drive-download-20211209T024330Z-001\FINAL%20PROJECT%20DATASET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[FINAL PROJECT DATASET.xlsx]Trend Pendapatan!PivotTable2</c:name>
    <c:fmtId val="13"/>
  </c:pivotSource>
  <c:chart>
    <c:autoTitleDeleted val="1"/>
    <c:pivotFmts>
      <c:pivotFmt>
        <c:idx val="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0.1602844310869056"/>
          <c:y val="3.1117757478470474E-2"/>
          <c:w val="0.81995555198482795"/>
          <c:h val="0.837815204262506"/>
        </c:manualLayout>
      </c:layout>
      <c:lineChart>
        <c:grouping val="standard"/>
        <c:varyColors val="0"/>
        <c:ser>
          <c:idx val="0"/>
          <c:order val="0"/>
          <c:tx>
            <c:strRef>
              <c:f>'Trend Pendapatan'!$B$3</c:f>
              <c:strCache>
                <c:ptCount val="1"/>
                <c:pt idx="0">
                  <c:v>Total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'Trend Pendapatan'!$A$4:$A$12</c:f>
              <c:strCache>
                <c:ptCount val="8"/>
                <c:pt idx="0">
                  <c:v>2010</c:v>
                </c:pt>
                <c:pt idx="1">
                  <c:v>2011</c:v>
                </c:pt>
                <c:pt idx="2">
                  <c:v>2012</c:v>
                </c:pt>
                <c:pt idx="3">
                  <c:v>2013</c:v>
                </c:pt>
                <c:pt idx="4">
                  <c:v>2014</c:v>
                </c:pt>
                <c:pt idx="5">
                  <c:v>2015</c:v>
                </c:pt>
                <c:pt idx="6">
                  <c:v>2016</c:v>
                </c:pt>
                <c:pt idx="7">
                  <c:v>2017</c:v>
                </c:pt>
              </c:strCache>
            </c:strRef>
          </c:cat>
          <c:val>
            <c:numRef>
              <c:f>'Trend Pendapatan'!$B$4:$B$12</c:f>
              <c:numCache>
                <c:formatCode>#,##0</c:formatCode>
                <c:ptCount val="8"/>
                <c:pt idx="0">
                  <c:v>34032768</c:v>
                </c:pt>
                <c:pt idx="1">
                  <c:v>38166082</c:v>
                </c:pt>
                <c:pt idx="2">
                  <c:v>37025821</c:v>
                </c:pt>
                <c:pt idx="3">
                  <c:v>33754441</c:v>
                </c:pt>
                <c:pt idx="4">
                  <c:v>34176896</c:v>
                </c:pt>
                <c:pt idx="5">
                  <c:v>34514469</c:v>
                </c:pt>
                <c:pt idx="6">
                  <c:v>37146935</c:v>
                </c:pt>
                <c:pt idx="7">
                  <c:v>22339726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246-45DD-AA7F-ED082116F58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35639024"/>
        <c:axId val="535639680"/>
      </c:lineChart>
      <c:catAx>
        <c:axId val="53563902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D"/>
                  <a:t>Tahun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35639680"/>
        <c:crosses val="autoZero"/>
        <c:auto val="1"/>
        <c:lblAlgn val="ctr"/>
        <c:lblOffset val="100"/>
        <c:noMultiLvlLbl val="0"/>
      </c:catAx>
      <c:valAx>
        <c:axId val="5356396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D"/>
                  <a:t>Pendpatan</a:t>
                </a:r>
              </a:p>
            </c:rich>
          </c:tx>
          <c:layout>
            <c:manualLayout>
              <c:xMode val="edge"/>
              <c:yMode val="edge"/>
              <c:x val="1.6112597878877987E-2"/>
              <c:y val="0.3487203885419764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356390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100"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[FINAL PROJECT DATASET.xlsx]Proporsi Offline &amp; Online!PivotTable8</c:name>
    <c:fmtId val="7"/>
  </c:pivotSource>
  <c:chart>
    <c:autoTitleDeleted val="1"/>
    <c:pivotFmts>
      <c:pivotFmt>
        <c:idx val="0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  <c:marker>
          <c:symbol val="none"/>
        </c:marker>
        <c:dLbl>
          <c:idx val="0"/>
          <c:spPr>
            <a:pattFill prst="pct75">
              <a:fgClr>
                <a:sysClr val="windowText" lastClr="000000">
                  <a:lumMod val="75000"/>
                  <a:lumOff val="25000"/>
                </a:sysClr>
              </a:fgClr>
              <a:bgClr>
                <a:sysClr val="windowText" lastClr="000000">
                  <a:lumMod val="65000"/>
                  <a:lumOff val="35000"/>
                </a:sysClr>
              </a:bgClr>
            </a:patt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2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3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  <c:marker>
          <c:symbol val="none"/>
        </c:marker>
        <c:dLbl>
          <c:idx val="0"/>
          <c:spPr>
            <a:pattFill prst="pct75">
              <a:fgClr>
                <a:sysClr val="windowText" lastClr="000000">
                  <a:lumMod val="75000"/>
                  <a:lumOff val="25000"/>
                </a:sysClr>
              </a:fgClr>
              <a:bgClr>
                <a:sysClr val="windowText" lastClr="000000">
                  <a:lumMod val="65000"/>
                  <a:lumOff val="35000"/>
                </a:sysClr>
              </a:bgClr>
            </a:patt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5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6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  <c:marker>
          <c:symbol val="none"/>
        </c:marker>
        <c:dLbl>
          <c:idx val="0"/>
          <c:spPr>
            <a:pattFill prst="pct75">
              <a:fgClr>
                <a:sysClr val="windowText" lastClr="000000">
                  <a:lumMod val="75000"/>
                  <a:lumOff val="25000"/>
                </a:sysClr>
              </a:fgClr>
              <a:bgClr>
                <a:sysClr val="windowText" lastClr="000000">
                  <a:lumMod val="65000"/>
                  <a:lumOff val="35000"/>
                </a:sysClr>
              </a:bgClr>
            </a:patt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8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9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  <c:marker>
          <c:symbol val="none"/>
        </c:marker>
        <c:dLbl>
          <c:idx val="0"/>
          <c:spPr>
            <a:pattFill prst="pct75">
              <a:fgClr>
                <a:sysClr val="windowText" lastClr="000000">
                  <a:lumMod val="75000"/>
                  <a:lumOff val="25000"/>
                </a:sysClr>
              </a:fgClr>
              <a:bgClr>
                <a:sysClr val="windowText" lastClr="000000">
                  <a:lumMod val="65000"/>
                  <a:lumOff val="35000"/>
                </a:sysClr>
              </a:bgClr>
            </a:patt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11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12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  <c:marker>
          <c:symbol val="none"/>
        </c:marker>
        <c:dLbl>
          <c:idx val="0"/>
          <c:spPr>
            <a:pattFill prst="pct75">
              <a:fgClr>
                <a:sysClr val="windowText" lastClr="000000">
                  <a:lumMod val="75000"/>
                  <a:lumOff val="25000"/>
                </a:sysClr>
              </a:fgClr>
              <a:bgClr>
                <a:sysClr val="windowText" lastClr="000000">
                  <a:lumMod val="65000"/>
                  <a:lumOff val="35000"/>
                </a:sysClr>
              </a:bgClr>
            </a:patt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14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15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  <c:marker>
          <c:symbol val="none"/>
        </c:marker>
        <c:dLbl>
          <c:idx val="0"/>
          <c:spPr>
            <a:pattFill prst="pct75">
              <a:fgClr>
                <a:sysClr val="windowText" lastClr="000000">
                  <a:lumMod val="75000"/>
                  <a:lumOff val="25000"/>
                </a:sysClr>
              </a:fgClr>
              <a:bgClr>
                <a:sysClr val="windowText" lastClr="000000">
                  <a:lumMod val="65000"/>
                  <a:lumOff val="35000"/>
                </a:sysClr>
              </a:bgClr>
            </a:patt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17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18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  <c:marker>
          <c:symbol val="none"/>
        </c:marker>
        <c:dLbl>
          <c:idx val="0"/>
          <c:spPr>
            <a:pattFill prst="pct75">
              <a:fgClr>
                <a:sysClr val="windowText" lastClr="000000">
                  <a:lumMod val="75000"/>
                  <a:lumOff val="25000"/>
                </a:sysClr>
              </a:fgClr>
              <a:bgClr>
                <a:sysClr val="windowText" lastClr="000000">
                  <a:lumMod val="65000"/>
                  <a:lumOff val="35000"/>
                </a:sysClr>
              </a:bgClr>
            </a:patt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20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21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  <c:marker>
          <c:symbol val="none"/>
        </c:marker>
        <c:dLbl>
          <c:idx val="0"/>
          <c:spPr>
            <a:pattFill prst="pct75">
              <a:fgClr>
                <a:sysClr val="windowText" lastClr="000000">
                  <a:lumMod val="75000"/>
                  <a:lumOff val="25000"/>
                </a:sysClr>
              </a:fgClr>
              <a:bgClr>
                <a:sysClr val="windowText" lastClr="000000">
                  <a:lumMod val="65000"/>
                  <a:lumOff val="35000"/>
                </a:sysClr>
              </a:bgClr>
            </a:patt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23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24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  <c:marker>
          <c:symbol val="none"/>
        </c:marker>
        <c:dLbl>
          <c:idx val="0"/>
          <c:spPr>
            <a:pattFill prst="pct75">
              <a:fgClr>
                <a:sysClr val="windowText" lastClr="000000">
                  <a:lumMod val="75000"/>
                  <a:lumOff val="25000"/>
                </a:sysClr>
              </a:fgClr>
              <a:bgClr>
                <a:sysClr val="windowText" lastClr="000000">
                  <a:lumMod val="65000"/>
                  <a:lumOff val="35000"/>
                </a:sysClr>
              </a:bgClr>
            </a:patt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ellipsis" vert="horz" wrap="square" anchor="ctr" anchorCtr="1"/>
            <a:lstStyle/>
            <a:p>
              <a:pPr>
                <a:defRPr sz="11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5"/>
        <c:spPr>
          <a:solidFill>
            <a:srgbClr val="92D050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layout>
            <c:manualLayout>
              <c:x val="4.2268645600621511E-2"/>
              <c:y val="-0.23169946677019354"/>
            </c:manualLayout>
          </c:layout>
          <c:spPr>
            <a:pattFill prst="pct75">
              <a:fgClr>
                <a:sysClr val="windowText" lastClr="000000">
                  <a:lumMod val="75000"/>
                  <a:lumOff val="25000"/>
                </a:sysClr>
              </a:fgClr>
              <a:bgClr>
                <a:sysClr val="windowText" lastClr="000000">
                  <a:lumMod val="65000"/>
                  <a:lumOff val="35000"/>
                </a:sysClr>
              </a:bgClr>
            </a:patt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ellipsis" vert="horz" wrap="square" anchor="ctr" anchorCtr="1"/>
            <a:lstStyle/>
            <a:p>
              <a:pPr>
                <a:defRPr sz="11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6"/>
        <c:spPr>
          <a:solidFill>
            <a:srgbClr val="00B0F0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layout>
            <c:manualLayout>
              <c:x val="-7.8931637388313311E-2"/>
              <c:y val="-0.12122890059096596"/>
            </c:manualLayout>
          </c:layout>
          <c:spPr>
            <a:pattFill prst="pct75">
              <a:fgClr>
                <a:sysClr val="windowText" lastClr="000000">
                  <a:lumMod val="75000"/>
                  <a:lumOff val="25000"/>
                </a:sysClr>
              </a:fgClr>
              <a:bgClr>
                <a:sysClr val="windowText" lastClr="000000">
                  <a:lumMod val="65000"/>
                  <a:lumOff val="35000"/>
                </a:sysClr>
              </a:bgClr>
            </a:patt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ellipsis" vert="horz" wrap="square" anchor="ctr" anchorCtr="1"/>
            <a:lstStyle/>
            <a:p>
              <a:pPr>
                <a:defRPr sz="11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7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  <c:marker>
          <c:symbol val="none"/>
        </c:marker>
        <c:dLbl>
          <c:idx val="0"/>
          <c:spPr>
            <a:pattFill prst="pct75">
              <a:fgClr>
                <a:sysClr val="windowText" lastClr="000000">
                  <a:lumMod val="75000"/>
                  <a:lumOff val="25000"/>
                </a:sysClr>
              </a:fgClr>
              <a:bgClr>
                <a:sysClr val="windowText" lastClr="000000">
                  <a:lumMod val="65000"/>
                  <a:lumOff val="35000"/>
                </a:sysClr>
              </a:bgClr>
            </a:patt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ellipsis" vert="horz" wrap="square" anchor="ctr" anchorCtr="1"/>
            <a:lstStyle/>
            <a:p>
              <a:pPr>
                <a:defRPr sz="11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8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29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30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  <c:marker>
          <c:symbol val="none"/>
        </c:marker>
        <c:dLbl>
          <c:idx val="0"/>
          <c:spPr>
            <a:pattFill prst="pct75">
              <a:fgClr>
                <a:sysClr val="windowText" lastClr="000000">
                  <a:lumMod val="75000"/>
                  <a:lumOff val="25000"/>
                </a:sysClr>
              </a:fgClr>
              <a:bgClr>
                <a:sysClr val="windowText" lastClr="000000">
                  <a:lumMod val="65000"/>
                  <a:lumOff val="35000"/>
                </a:sysClr>
              </a:bgClr>
            </a:patt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ellipsis" vert="horz" wrap="square" anchor="ctr" anchorCtr="1"/>
            <a:lstStyle/>
            <a:p>
              <a:pPr>
                <a:defRPr sz="11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1"/>
        <c:spPr>
          <a:solidFill>
            <a:srgbClr val="92D050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layout>
            <c:manualLayout>
              <c:x val="4.2268645600621511E-2"/>
              <c:y val="-0.23169946677019354"/>
            </c:manualLayout>
          </c:layout>
          <c:spPr>
            <a:pattFill prst="pct75">
              <a:fgClr>
                <a:sysClr val="windowText" lastClr="000000">
                  <a:lumMod val="75000"/>
                  <a:lumOff val="25000"/>
                </a:sysClr>
              </a:fgClr>
              <a:bgClr>
                <a:sysClr val="windowText" lastClr="000000">
                  <a:lumMod val="65000"/>
                  <a:lumOff val="35000"/>
                </a:sysClr>
              </a:bgClr>
            </a:patt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ellipsis" vert="horz" wrap="square" anchor="ctr" anchorCtr="1"/>
            <a:lstStyle/>
            <a:p>
              <a:pPr>
                <a:defRPr sz="11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2"/>
        <c:spPr>
          <a:solidFill>
            <a:srgbClr val="00B0F0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layout>
            <c:manualLayout>
              <c:x val="-7.8931637388313311E-2"/>
              <c:y val="-0.12122890059096596"/>
            </c:manualLayout>
          </c:layout>
          <c:spPr>
            <a:pattFill prst="pct75">
              <a:fgClr>
                <a:sysClr val="windowText" lastClr="000000">
                  <a:lumMod val="75000"/>
                  <a:lumOff val="25000"/>
                </a:sysClr>
              </a:fgClr>
              <a:bgClr>
                <a:sysClr val="windowText" lastClr="000000">
                  <a:lumMod val="65000"/>
                  <a:lumOff val="35000"/>
                </a:sysClr>
              </a:bgClr>
            </a:patt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ellipsis" vert="horz" wrap="square" anchor="ctr" anchorCtr="1"/>
            <a:lstStyle/>
            <a:p>
              <a:pPr>
                <a:defRPr sz="11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3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  <c:marker>
          <c:symbol val="none"/>
        </c:marker>
        <c:dLbl>
          <c:idx val="0"/>
          <c:spPr>
            <a:pattFill prst="pct75">
              <a:fgClr>
                <a:sysClr val="windowText" lastClr="000000">
                  <a:lumMod val="75000"/>
                  <a:lumOff val="25000"/>
                </a:sysClr>
              </a:fgClr>
              <a:bgClr>
                <a:sysClr val="windowText" lastClr="000000">
                  <a:lumMod val="65000"/>
                  <a:lumOff val="35000"/>
                </a:sysClr>
              </a:bgClr>
            </a:patt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ellipsis" vert="horz" wrap="square" anchor="ctr" anchorCtr="1"/>
            <a:lstStyle/>
            <a:p>
              <a:pPr>
                <a:defRPr sz="11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4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35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36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  <c:marker>
          <c:symbol val="none"/>
        </c:marker>
        <c:dLbl>
          <c:idx val="0"/>
          <c:spPr>
            <a:pattFill prst="pct75">
              <a:fgClr>
                <a:sysClr val="windowText" lastClr="000000">
                  <a:lumMod val="75000"/>
                  <a:lumOff val="25000"/>
                </a:sysClr>
              </a:fgClr>
              <a:bgClr>
                <a:sysClr val="windowText" lastClr="000000">
                  <a:lumMod val="65000"/>
                  <a:lumOff val="35000"/>
                </a:sysClr>
              </a:bgClr>
            </a:patt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ellipsis" vert="horz" wrap="square" anchor="ctr" anchorCtr="1"/>
            <a:lstStyle/>
            <a:p>
              <a:pPr>
                <a:defRPr sz="11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7"/>
        <c:spPr>
          <a:solidFill>
            <a:srgbClr val="92D050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layout>
            <c:manualLayout>
              <c:x val="4.2268645600621511E-2"/>
              <c:y val="-0.23169946677019354"/>
            </c:manualLayout>
          </c:layout>
          <c:spPr>
            <a:pattFill prst="pct75">
              <a:fgClr>
                <a:sysClr val="windowText" lastClr="000000">
                  <a:lumMod val="75000"/>
                  <a:lumOff val="25000"/>
                </a:sysClr>
              </a:fgClr>
              <a:bgClr>
                <a:sysClr val="windowText" lastClr="000000">
                  <a:lumMod val="65000"/>
                  <a:lumOff val="35000"/>
                </a:sysClr>
              </a:bgClr>
            </a:patt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ellipsis" vert="horz" wrap="square" anchor="ctr" anchorCtr="1"/>
            <a:lstStyle/>
            <a:p>
              <a:pPr>
                <a:defRPr sz="11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8"/>
        <c:spPr>
          <a:solidFill>
            <a:srgbClr val="00B0F0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layout>
            <c:manualLayout>
              <c:x val="-7.8931637388313311E-2"/>
              <c:y val="-0.12122890059096596"/>
            </c:manualLayout>
          </c:layout>
          <c:spPr>
            <a:pattFill prst="pct75">
              <a:fgClr>
                <a:sysClr val="windowText" lastClr="000000">
                  <a:lumMod val="75000"/>
                  <a:lumOff val="25000"/>
                </a:sysClr>
              </a:fgClr>
              <a:bgClr>
                <a:sysClr val="windowText" lastClr="000000">
                  <a:lumMod val="65000"/>
                  <a:lumOff val="35000"/>
                </a:sysClr>
              </a:bgClr>
            </a:patt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ellipsis" vert="horz" wrap="square" anchor="ctr" anchorCtr="1"/>
            <a:lstStyle/>
            <a:p>
              <a:pPr>
                <a:defRPr sz="11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9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  <c:marker>
          <c:symbol val="none"/>
        </c:marker>
        <c:dLbl>
          <c:idx val="0"/>
          <c:spPr>
            <a:pattFill prst="pct75">
              <a:fgClr>
                <a:sysClr val="windowText" lastClr="000000">
                  <a:lumMod val="75000"/>
                  <a:lumOff val="25000"/>
                </a:sysClr>
              </a:fgClr>
              <a:bgClr>
                <a:sysClr val="windowText" lastClr="000000">
                  <a:lumMod val="65000"/>
                  <a:lumOff val="35000"/>
                </a:sysClr>
              </a:bgClr>
            </a:patt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ellipsis" vert="horz" wrap="square" anchor="ctr" anchorCtr="1"/>
            <a:lstStyle/>
            <a:p>
              <a:pPr>
                <a:defRPr sz="11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0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41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</c:pivotFmts>
    <c:plotArea>
      <c:layout/>
      <c:pieChart>
        <c:varyColors val="1"/>
        <c:ser>
          <c:idx val="0"/>
          <c:order val="0"/>
          <c:tx>
            <c:strRef>
              <c:f>'Proporsi Offline &amp; Online'!$B$3</c:f>
              <c:strCache>
                <c:ptCount val="1"/>
                <c:pt idx="0">
                  <c:v>Count of Sales Channel</c:v>
                </c:pt>
              </c:strCache>
            </c:strRef>
          </c:tx>
          <c:dPt>
            <c:idx val="0"/>
            <c:bubble3D val="0"/>
            <c:explosion val="12"/>
            <c:spPr>
              <a:solidFill>
                <a:srgbClr val="92D050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F319-44D4-88E1-A7CDB1EF8366}"/>
              </c:ext>
            </c:extLst>
          </c:dPt>
          <c:dPt>
            <c:idx val="1"/>
            <c:bubble3D val="0"/>
            <c:spPr>
              <a:solidFill>
                <a:srgbClr val="00B0F0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F319-44D4-88E1-A7CDB1EF8366}"/>
              </c:ext>
            </c:extLst>
          </c:dPt>
          <c:dLbls>
            <c:dLbl>
              <c:idx val="0"/>
              <c:layout>
                <c:manualLayout>
                  <c:x val="4.2268645600621511E-2"/>
                  <c:y val="-0.23169946677019354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F319-44D4-88E1-A7CDB1EF8366}"/>
                </c:ext>
              </c:extLst>
            </c:dLbl>
            <c:dLbl>
              <c:idx val="1"/>
              <c:layout>
                <c:manualLayout>
                  <c:x val="-7.8931637388313311E-2"/>
                  <c:y val="-0.12122890059096596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F319-44D4-88E1-A7CDB1EF8366}"/>
                </c:ext>
              </c:extLst>
            </c:dLbl>
            <c:spPr>
              <a:pattFill prst="pct75">
                <a:fgClr>
                  <a:sysClr val="windowText" lastClr="000000">
                    <a:lumMod val="75000"/>
                    <a:lumOff val="25000"/>
                  </a:sysClr>
                </a:fgClr>
                <a:bgClr>
                  <a:sysClr val="windowText" lastClr="000000">
                    <a:lumMod val="65000"/>
                    <a:lumOff val="35000"/>
                  </a:sys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6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'Proporsi Offline &amp; Online'!$A$4:$A$6</c:f>
              <c:strCache>
                <c:ptCount val="2"/>
                <c:pt idx="0">
                  <c:v>Offline</c:v>
                </c:pt>
                <c:pt idx="1">
                  <c:v>Online</c:v>
                </c:pt>
              </c:strCache>
            </c:strRef>
          </c:cat>
          <c:val>
            <c:numRef>
              <c:f>'Proporsi Offline &amp; Online'!$B$4:$B$6</c:f>
              <c:numCache>
                <c:formatCode>General</c:formatCode>
                <c:ptCount val="2"/>
                <c:pt idx="0">
                  <c:v>4939</c:v>
                </c:pt>
                <c:pt idx="1">
                  <c:v>5061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F319-44D4-88E1-A7CDB1EF8366}"/>
            </c:ext>
          </c:extLst>
        </c:ser>
        <c:ser>
          <c:idx val="1"/>
          <c:order val="1"/>
          <c:tx>
            <c:strRef>
              <c:f>'Proporsi Offline &amp; Online'!$C$3</c:f>
              <c:strCache>
                <c:ptCount val="1"/>
                <c:pt idx="0">
                  <c:v>Count of Sales Channel2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6-F319-44D4-88E1-A7CDB1EF8366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8-F319-44D4-88E1-A7CDB1EF8366}"/>
              </c:ext>
            </c:extLst>
          </c:dPt>
          <c:dLbls>
            <c:spPr>
              <a:pattFill prst="pct75">
                <a:fgClr>
                  <a:sysClr val="windowText" lastClr="000000">
                    <a:lumMod val="75000"/>
                    <a:lumOff val="25000"/>
                  </a:sysClr>
                </a:fgClr>
                <a:bgClr>
                  <a:sysClr val="windowText" lastClr="000000">
                    <a:lumMod val="65000"/>
                    <a:lumOff val="35000"/>
                  </a:sys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6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'Proporsi Offline &amp; Online'!$A$4:$A$6</c:f>
              <c:strCache>
                <c:ptCount val="2"/>
                <c:pt idx="0">
                  <c:v>Offline</c:v>
                </c:pt>
                <c:pt idx="1">
                  <c:v>Online</c:v>
                </c:pt>
              </c:strCache>
            </c:strRef>
          </c:cat>
          <c:val>
            <c:numRef>
              <c:f>'Proporsi Offline &amp; Online'!$C$4:$C$6</c:f>
              <c:numCache>
                <c:formatCode>0.00%</c:formatCode>
                <c:ptCount val="2"/>
                <c:pt idx="0">
                  <c:v>0.49390000000000001</c:v>
                </c:pt>
                <c:pt idx="1">
                  <c:v>0.50609999999999999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F319-44D4-88E1-A7CDB1EF8366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overlay val="0"/>
      <c:spPr>
        <a:solidFill>
          <a:schemeClr val="bg1">
            <a:lumMod val="85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 sz="1600"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[FINAL PROJECT DATASET.xlsx]Bulan Terlaris!PivotTable3</c:name>
    <c:fmtId val="16"/>
  </c:pivotSource>
  <c:chart>
    <c:autoTitleDeleted val="1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rgbClr val="FF5050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0" i="0" u="none" strike="noStrike" kern="1200" baseline="0">
                  <a:ln>
                    <a:noFill/>
                  </a:ln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rgbClr val="FFC000"/>
          </a:solidFill>
          <a:ln>
            <a:noFill/>
          </a:ln>
          <a:effectLst/>
        </c:spPr>
      </c:pivotFmt>
      <c:pivotFmt>
        <c:idx val="6"/>
        <c:spPr>
          <a:solidFill>
            <a:schemeClr val="accent4">
              <a:lumMod val="60000"/>
              <a:lumOff val="40000"/>
            </a:schemeClr>
          </a:solidFill>
          <a:ln>
            <a:noFill/>
          </a:ln>
          <a:effectLst/>
        </c:spPr>
      </c:pivotFmt>
      <c:pivotFmt>
        <c:idx val="7"/>
        <c:spPr>
          <a:solidFill>
            <a:srgbClr val="FFFF00"/>
          </a:solidFill>
          <a:ln>
            <a:noFill/>
          </a:ln>
          <a:effectLst/>
        </c:spPr>
      </c:pivotFmt>
      <c:pivotFmt>
        <c:idx val="8"/>
        <c:spPr>
          <a:solidFill>
            <a:srgbClr val="92D050"/>
          </a:solidFill>
          <a:ln>
            <a:noFill/>
          </a:ln>
          <a:effectLst/>
        </c:spPr>
      </c:pivotFmt>
      <c:pivotFmt>
        <c:idx val="9"/>
        <c:spPr>
          <a:solidFill>
            <a:srgbClr val="00B050"/>
          </a:solidFill>
          <a:ln>
            <a:noFill/>
          </a:ln>
          <a:effectLst/>
        </c:spPr>
      </c:pivotFmt>
      <c:pivotFmt>
        <c:idx val="10"/>
        <c:spPr>
          <a:solidFill>
            <a:schemeClr val="accent6">
              <a:lumMod val="60000"/>
              <a:lumOff val="40000"/>
            </a:schemeClr>
          </a:solidFill>
          <a:ln>
            <a:noFill/>
          </a:ln>
          <a:effectLst/>
        </c:spPr>
      </c:pivotFmt>
      <c:pivotFmt>
        <c:idx val="11"/>
        <c:spPr>
          <a:solidFill>
            <a:srgbClr val="00B0F0"/>
          </a:solidFill>
          <a:ln>
            <a:noFill/>
          </a:ln>
          <a:effectLst/>
        </c:spPr>
      </c:pivotFmt>
      <c:pivotFmt>
        <c:idx val="12"/>
        <c:spPr>
          <a:solidFill>
            <a:schemeClr val="accent5">
              <a:lumMod val="60000"/>
              <a:lumOff val="40000"/>
            </a:schemeClr>
          </a:solidFill>
          <a:ln>
            <a:noFill/>
          </a:ln>
          <a:effectLst/>
        </c:spPr>
      </c:pivotFmt>
      <c:pivotFmt>
        <c:idx val="13"/>
        <c:spPr>
          <a:solidFill>
            <a:srgbClr val="7030A0"/>
          </a:solidFill>
          <a:ln>
            <a:noFill/>
          </a:ln>
          <a:effectLst/>
        </c:spPr>
      </c:pivotFmt>
      <c:pivotFmt>
        <c:idx val="14"/>
        <c:spPr>
          <a:solidFill>
            <a:srgbClr val="0070C0"/>
          </a:solidFill>
          <a:ln>
            <a:noFill/>
          </a:ln>
          <a:effectLst/>
        </c:spPr>
      </c:pivotFmt>
      <c:pivotFmt>
        <c:idx val="1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ln>
                    <a:noFill/>
                  </a:ln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ln>
                    <a:noFill/>
                  </a:ln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ln>
                    <a:noFill/>
                  </a:ln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"/>
        <c:spPr>
          <a:solidFill>
            <a:srgbClr val="FF5050"/>
          </a:solidFill>
          <a:ln>
            <a:noFill/>
          </a:ln>
          <a:effectLst/>
        </c:spPr>
      </c:pivotFmt>
      <c:pivotFmt>
        <c:idx val="19"/>
        <c:spPr>
          <a:solidFill>
            <a:srgbClr val="FFC000"/>
          </a:solidFill>
          <a:ln>
            <a:noFill/>
          </a:ln>
          <a:effectLst/>
        </c:spPr>
      </c:pivotFmt>
      <c:pivotFmt>
        <c:idx val="20"/>
        <c:spPr>
          <a:solidFill>
            <a:schemeClr val="accent4">
              <a:lumMod val="60000"/>
              <a:lumOff val="40000"/>
            </a:schemeClr>
          </a:solidFill>
          <a:ln>
            <a:noFill/>
          </a:ln>
          <a:effectLst/>
        </c:spPr>
      </c:pivotFmt>
      <c:pivotFmt>
        <c:idx val="21"/>
        <c:spPr>
          <a:solidFill>
            <a:srgbClr val="FFFF00"/>
          </a:solidFill>
          <a:ln>
            <a:noFill/>
          </a:ln>
          <a:effectLst/>
        </c:spPr>
      </c:pivotFmt>
      <c:pivotFmt>
        <c:idx val="22"/>
        <c:spPr>
          <a:solidFill>
            <a:srgbClr val="92D050"/>
          </a:solidFill>
          <a:ln>
            <a:noFill/>
          </a:ln>
          <a:effectLst/>
        </c:spPr>
      </c:pivotFmt>
      <c:pivotFmt>
        <c:idx val="23"/>
        <c:spPr>
          <a:solidFill>
            <a:schemeClr val="accent6">
              <a:lumMod val="60000"/>
              <a:lumOff val="40000"/>
            </a:schemeClr>
          </a:solidFill>
          <a:ln>
            <a:noFill/>
          </a:ln>
          <a:effectLst/>
        </c:spPr>
      </c:pivotFmt>
      <c:pivotFmt>
        <c:idx val="24"/>
        <c:spPr>
          <a:solidFill>
            <a:srgbClr val="00B050"/>
          </a:solidFill>
          <a:ln>
            <a:noFill/>
          </a:ln>
          <a:effectLst/>
        </c:spPr>
      </c:pivotFmt>
      <c:pivotFmt>
        <c:idx val="25"/>
        <c:spPr>
          <a:solidFill>
            <a:srgbClr val="00B0F0"/>
          </a:solidFill>
          <a:ln>
            <a:noFill/>
          </a:ln>
          <a:effectLst/>
        </c:spPr>
      </c:pivotFmt>
      <c:pivotFmt>
        <c:idx val="26"/>
        <c:spPr>
          <a:solidFill>
            <a:schemeClr val="accent5">
              <a:lumMod val="60000"/>
              <a:lumOff val="40000"/>
            </a:schemeClr>
          </a:solidFill>
          <a:ln>
            <a:noFill/>
          </a:ln>
          <a:effectLst/>
        </c:spPr>
      </c:pivotFmt>
      <c:pivotFmt>
        <c:idx val="27"/>
        <c:spPr>
          <a:solidFill>
            <a:srgbClr val="7030A0"/>
          </a:solidFill>
          <a:ln>
            <a:noFill/>
          </a:ln>
          <a:effectLst/>
        </c:spPr>
      </c:pivotFmt>
      <c:pivotFmt>
        <c:idx val="28"/>
        <c:spPr>
          <a:solidFill>
            <a:schemeClr val="tx2">
              <a:lumMod val="75000"/>
            </a:schemeClr>
          </a:solidFill>
          <a:ln>
            <a:noFill/>
          </a:ln>
          <a:effectLst/>
        </c:spPr>
      </c:pivotFmt>
      <c:pivotFmt>
        <c:idx val="2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ln>
                    <a:noFill/>
                  </a:ln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0"/>
        <c:spPr>
          <a:solidFill>
            <a:srgbClr val="FF5050"/>
          </a:solidFill>
          <a:ln>
            <a:noFill/>
          </a:ln>
          <a:effectLst/>
        </c:spPr>
      </c:pivotFmt>
      <c:pivotFmt>
        <c:idx val="31"/>
        <c:spPr>
          <a:solidFill>
            <a:srgbClr val="FFC000"/>
          </a:solidFill>
          <a:ln>
            <a:noFill/>
          </a:ln>
          <a:effectLst/>
        </c:spPr>
      </c:pivotFmt>
      <c:pivotFmt>
        <c:idx val="32"/>
        <c:spPr>
          <a:solidFill>
            <a:schemeClr val="accent4">
              <a:lumMod val="60000"/>
              <a:lumOff val="40000"/>
            </a:schemeClr>
          </a:solidFill>
          <a:ln>
            <a:noFill/>
          </a:ln>
          <a:effectLst/>
        </c:spPr>
      </c:pivotFmt>
      <c:pivotFmt>
        <c:idx val="33"/>
        <c:spPr>
          <a:solidFill>
            <a:srgbClr val="FFFF00"/>
          </a:solidFill>
          <a:ln>
            <a:noFill/>
          </a:ln>
          <a:effectLst/>
        </c:spPr>
      </c:pivotFmt>
      <c:pivotFmt>
        <c:idx val="34"/>
        <c:spPr>
          <a:solidFill>
            <a:srgbClr val="92D050"/>
          </a:solidFill>
          <a:ln>
            <a:noFill/>
          </a:ln>
          <a:effectLst/>
        </c:spPr>
      </c:pivotFmt>
      <c:pivotFmt>
        <c:idx val="35"/>
        <c:spPr>
          <a:solidFill>
            <a:schemeClr val="accent6">
              <a:lumMod val="60000"/>
              <a:lumOff val="40000"/>
            </a:schemeClr>
          </a:solidFill>
          <a:ln>
            <a:noFill/>
          </a:ln>
          <a:effectLst/>
        </c:spPr>
      </c:pivotFmt>
      <c:pivotFmt>
        <c:idx val="36"/>
        <c:spPr>
          <a:solidFill>
            <a:srgbClr val="00B050"/>
          </a:solidFill>
          <a:ln>
            <a:noFill/>
          </a:ln>
          <a:effectLst/>
        </c:spPr>
      </c:pivotFmt>
      <c:pivotFmt>
        <c:idx val="37"/>
        <c:spPr>
          <a:solidFill>
            <a:srgbClr val="00B0F0"/>
          </a:solidFill>
          <a:ln>
            <a:noFill/>
          </a:ln>
          <a:effectLst/>
        </c:spPr>
      </c:pivotFmt>
      <c:pivotFmt>
        <c:idx val="38"/>
        <c:spPr>
          <a:solidFill>
            <a:schemeClr val="accent5">
              <a:lumMod val="60000"/>
              <a:lumOff val="40000"/>
            </a:schemeClr>
          </a:solidFill>
          <a:ln>
            <a:noFill/>
          </a:ln>
          <a:effectLst/>
        </c:spPr>
      </c:pivotFmt>
      <c:pivotFmt>
        <c:idx val="39"/>
        <c:spPr>
          <a:solidFill>
            <a:srgbClr val="7030A0"/>
          </a:solidFill>
          <a:ln>
            <a:noFill/>
          </a:ln>
          <a:effectLst/>
        </c:spPr>
      </c:pivotFmt>
      <c:pivotFmt>
        <c:idx val="40"/>
        <c:spPr>
          <a:solidFill>
            <a:schemeClr val="tx2">
              <a:lumMod val="75000"/>
            </a:schemeClr>
          </a:solidFill>
          <a:ln>
            <a:noFill/>
          </a:ln>
          <a:effectLst/>
        </c:spPr>
      </c:pivotFmt>
      <c:pivotFmt>
        <c:idx val="4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ln>
                    <a:noFill/>
                  </a:ln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2"/>
        <c:spPr>
          <a:solidFill>
            <a:srgbClr val="FF5050"/>
          </a:solidFill>
          <a:ln>
            <a:noFill/>
          </a:ln>
          <a:effectLst/>
        </c:spPr>
      </c:pivotFmt>
      <c:pivotFmt>
        <c:idx val="43"/>
        <c:spPr>
          <a:solidFill>
            <a:srgbClr val="FFC000"/>
          </a:solidFill>
          <a:ln>
            <a:noFill/>
          </a:ln>
          <a:effectLst/>
        </c:spPr>
      </c:pivotFmt>
      <c:pivotFmt>
        <c:idx val="44"/>
        <c:spPr>
          <a:solidFill>
            <a:schemeClr val="accent4">
              <a:lumMod val="60000"/>
              <a:lumOff val="40000"/>
            </a:schemeClr>
          </a:solidFill>
          <a:ln>
            <a:noFill/>
          </a:ln>
          <a:effectLst/>
        </c:spPr>
      </c:pivotFmt>
      <c:pivotFmt>
        <c:idx val="45"/>
        <c:spPr>
          <a:solidFill>
            <a:srgbClr val="FFFF00"/>
          </a:solidFill>
          <a:ln>
            <a:noFill/>
          </a:ln>
          <a:effectLst/>
        </c:spPr>
      </c:pivotFmt>
      <c:pivotFmt>
        <c:idx val="46"/>
        <c:spPr>
          <a:solidFill>
            <a:srgbClr val="92D050"/>
          </a:solidFill>
          <a:ln>
            <a:noFill/>
          </a:ln>
          <a:effectLst/>
        </c:spPr>
      </c:pivotFmt>
      <c:pivotFmt>
        <c:idx val="47"/>
        <c:spPr>
          <a:solidFill>
            <a:schemeClr val="accent6">
              <a:lumMod val="60000"/>
              <a:lumOff val="40000"/>
            </a:schemeClr>
          </a:solidFill>
          <a:ln>
            <a:noFill/>
          </a:ln>
          <a:effectLst/>
        </c:spPr>
      </c:pivotFmt>
      <c:pivotFmt>
        <c:idx val="48"/>
        <c:spPr>
          <a:solidFill>
            <a:srgbClr val="00B050"/>
          </a:solidFill>
          <a:ln>
            <a:noFill/>
          </a:ln>
          <a:effectLst/>
        </c:spPr>
      </c:pivotFmt>
      <c:pivotFmt>
        <c:idx val="49"/>
        <c:spPr>
          <a:solidFill>
            <a:srgbClr val="00B0F0"/>
          </a:solidFill>
          <a:ln>
            <a:noFill/>
          </a:ln>
          <a:effectLst/>
        </c:spPr>
      </c:pivotFmt>
      <c:pivotFmt>
        <c:idx val="50"/>
        <c:spPr>
          <a:solidFill>
            <a:schemeClr val="accent5">
              <a:lumMod val="60000"/>
              <a:lumOff val="40000"/>
            </a:schemeClr>
          </a:solidFill>
          <a:ln>
            <a:noFill/>
          </a:ln>
          <a:effectLst/>
        </c:spPr>
      </c:pivotFmt>
      <c:pivotFmt>
        <c:idx val="51"/>
        <c:spPr>
          <a:solidFill>
            <a:srgbClr val="7030A0"/>
          </a:solidFill>
          <a:ln>
            <a:noFill/>
          </a:ln>
          <a:effectLst/>
        </c:spPr>
      </c:pivotFmt>
      <c:pivotFmt>
        <c:idx val="52"/>
        <c:spPr>
          <a:solidFill>
            <a:schemeClr val="tx2">
              <a:lumMod val="75000"/>
            </a:schemeClr>
          </a:solidFill>
          <a:ln>
            <a:noFill/>
          </a:ln>
          <a:effectLst/>
        </c:spPr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'Bulan Terlaris'!$B$3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FF505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540F-446A-B631-27D7FEF4D3AF}"/>
              </c:ext>
            </c:extLst>
          </c:dPt>
          <c:dPt>
            <c:idx val="1"/>
            <c:invertIfNegative val="0"/>
            <c:bubble3D val="0"/>
            <c:spPr>
              <a:solidFill>
                <a:srgbClr val="FFC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540F-446A-B631-27D7FEF4D3AF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540F-446A-B631-27D7FEF4D3AF}"/>
              </c:ext>
            </c:extLst>
          </c:dPt>
          <c:dPt>
            <c:idx val="3"/>
            <c:invertIfNegative val="0"/>
            <c:bubble3D val="0"/>
            <c:spPr>
              <a:solidFill>
                <a:srgbClr val="FFFF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540F-446A-B631-27D7FEF4D3AF}"/>
              </c:ext>
            </c:extLst>
          </c:dPt>
          <c:dPt>
            <c:idx val="4"/>
            <c:invertIfNegative val="0"/>
            <c:bubble3D val="0"/>
            <c:spPr>
              <a:solidFill>
                <a:srgbClr val="92D05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540F-446A-B631-27D7FEF4D3AF}"/>
              </c:ext>
            </c:extLst>
          </c:dPt>
          <c:dPt>
            <c:idx val="5"/>
            <c:invertIfNegative val="0"/>
            <c:bubble3D val="0"/>
            <c:spPr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540F-446A-B631-27D7FEF4D3AF}"/>
              </c:ext>
            </c:extLst>
          </c:dPt>
          <c:dPt>
            <c:idx val="6"/>
            <c:invertIfNegative val="0"/>
            <c:bubble3D val="0"/>
            <c:spPr>
              <a:solidFill>
                <a:srgbClr val="00B05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540F-446A-B631-27D7FEF4D3AF}"/>
              </c:ext>
            </c:extLst>
          </c:dPt>
          <c:dPt>
            <c:idx val="7"/>
            <c:invertIfNegative val="0"/>
            <c:bubble3D val="0"/>
            <c:spPr>
              <a:solidFill>
                <a:srgbClr val="00B0F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F-540F-446A-B631-27D7FEF4D3AF}"/>
              </c:ext>
            </c:extLst>
          </c:dPt>
          <c:dPt>
            <c:idx val="8"/>
            <c:invertIfNegative val="0"/>
            <c:bubble3D val="0"/>
            <c:spPr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1-540F-446A-B631-27D7FEF4D3AF}"/>
              </c:ext>
            </c:extLst>
          </c:dPt>
          <c:dPt>
            <c:idx val="10"/>
            <c:invertIfNegative val="0"/>
            <c:bubble3D val="0"/>
            <c:spPr>
              <a:solidFill>
                <a:srgbClr val="7030A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3-540F-446A-B631-27D7FEF4D3AF}"/>
              </c:ext>
            </c:extLst>
          </c:dPt>
          <c:dPt>
            <c:idx val="11"/>
            <c:invertIfNegative val="0"/>
            <c:bubble3D val="0"/>
            <c:spPr>
              <a:solidFill>
                <a:schemeClr val="tx2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5-540F-446A-B631-27D7FEF4D3AF}"/>
              </c:ext>
            </c:extLst>
          </c:dPt>
          <c:cat>
            <c:strRef>
              <c:f>'Bulan Terlaris'!$A$4:$A$16</c:f>
              <c:strCache>
                <c:ptCount val="12"/>
                <c:pt idx="0">
                  <c:v>January</c:v>
                </c:pt>
                <c:pt idx="1">
                  <c:v>February</c:v>
                </c:pt>
                <c:pt idx="2">
                  <c:v>March</c:v>
                </c:pt>
                <c:pt idx="3">
                  <c:v>April</c:v>
                </c:pt>
                <c:pt idx="4">
                  <c:v>May</c:v>
                </c:pt>
                <c:pt idx="5">
                  <c:v>June</c:v>
                </c:pt>
                <c:pt idx="6">
                  <c:v>July</c:v>
                </c:pt>
                <c:pt idx="7">
                  <c:v>August</c:v>
                </c:pt>
                <c:pt idx="8">
                  <c:v>September</c:v>
                </c:pt>
                <c:pt idx="9">
                  <c:v>October</c:v>
                </c:pt>
                <c:pt idx="10">
                  <c:v>November</c:v>
                </c:pt>
                <c:pt idx="11">
                  <c:v>December</c:v>
                </c:pt>
              </c:strCache>
            </c:strRef>
          </c:cat>
          <c:val>
            <c:numRef>
              <c:f>'Bulan Terlaris'!$B$4:$B$16</c:f>
              <c:numCache>
                <c:formatCode>#,##0</c:formatCode>
                <c:ptCount val="12"/>
                <c:pt idx="0">
                  <c:v>4600095</c:v>
                </c:pt>
                <c:pt idx="1">
                  <c:v>3988886</c:v>
                </c:pt>
                <c:pt idx="2">
                  <c:v>4561440</c:v>
                </c:pt>
                <c:pt idx="3">
                  <c:v>4252513</c:v>
                </c:pt>
                <c:pt idx="4">
                  <c:v>4557446</c:v>
                </c:pt>
                <c:pt idx="5">
                  <c:v>4365796</c:v>
                </c:pt>
                <c:pt idx="6">
                  <c:v>4688114</c:v>
                </c:pt>
                <c:pt idx="7">
                  <c:v>3947069</c:v>
                </c:pt>
                <c:pt idx="8">
                  <c:v>3760695</c:v>
                </c:pt>
                <c:pt idx="9">
                  <c:v>3889612</c:v>
                </c:pt>
                <c:pt idx="10">
                  <c:v>3493994</c:v>
                </c:pt>
                <c:pt idx="11">
                  <c:v>3922899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6-540F-446A-B631-27D7FEF4D3A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535631808"/>
        <c:axId val="535624592"/>
      </c:barChart>
      <c:catAx>
        <c:axId val="53563180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ln>
                      <a:noFill/>
                    </a:ln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D" dirty="0" err="1"/>
                  <a:t>Bulan</a:t>
                </a:r>
                <a:endParaRPr lang="en-ID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ln>
                    <a:noFill/>
                  </a:ln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ln>
                  <a:noFill/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35624592"/>
        <c:crosses val="autoZero"/>
        <c:auto val="1"/>
        <c:lblAlgn val="ctr"/>
        <c:lblOffset val="100"/>
        <c:noMultiLvlLbl val="0"/>
      </c:catAx>
      <c:valAx>
        <c:axId val="5356245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 algn="ctr" rtl="0">
                  <a:defRPr lang="en-ID" sz="1200" b="0" i="0" u="none" strike="noStrike" kern="1200" baseline="0" dirty="0" smtClean="0">
                    <a:ln>
                      <a:noFill/>
                    </a:ln>
                    <a:solidFill>
                      <a:prstClr val="black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D" sz="1200" b="0" i="0" u="none" strike="noStrike" kern="1200" baseline="0" dirty="0">
                    <a:ln>
                      <a:noFill/>
                    </a:ln>
                    <a:solidFill>
                      <a:prstClr val="black"/>
                    </a:solidFill>
                    <a:latin typeface="+mn-lt"/>
                    <a:ea typeface="+mn-ea"/>
                    <a:cs typeface="+mn-cs"/>
                  </a:rPr>
                  <a:t>Unit Terjual</a:t>
                </a:r>
              </a:p>
            </c:rich>
          </c:tx>
          <c:layout>
            <c:manualLayout>
              <c:xMode val="edge"/>
              <c:yMode val="edge"/>
              <c:x val="7.9923173063247543E-3"/>
              <c:y val="0.31634801652769173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 algn="ctr" rtl="0">
                <a:defRPr lang="en-ID" sz="1200" b="0" i="0" u="none" strike="noStrike" kern="1200" baseline="0" dirty="0" smtClean="0">
                  <a:ln>
                    <a:noFill/>
                  </a:ln>
                  <a:solidFill>
                    <a:prstClr val="black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ln>
                  <a:noFill/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356318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 sz="1200">
          <a:ln>
            <a:noFill/>
          </a:ln>
          <a:solidFill>
            <a:schemeClr val="tx1"/>
          </a:solidFill>
        </a:defRPr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[FINAL PROJECT DATASET.xlsx]Tingkat Keterlambatan!PivotTable1</c:name>
    <c:fmtId val="14"/>
  </c:pivotSource>
  <c:chart>
    <c:autoTitleDeleted val="1"/>
    <c:pivotFmts>
      <c:pivotFmt>
        <c:idx val="0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  <c:marker>
          <c:symbol val="none"/>
        </c:marker>
        <c:dLbl>
          <c:idx val="0"/>
          <c:spPr>
            <a:pattFill prst="pct75">
              <a:fgClr>
                <a:sysClr val="windowText" lastClr="000000">
                  <a:lumMod val="75000"/>
                  <a:lumOff val="25000"/>
                </a:sysClr>
              </a:fgClr>
              <a:bgClr>
                <a:sysClr val="windowText" lastClr="000000">
                  <a:lumMod val="65000"/>
                  <a:lumOff val="35000"/>
                </a:sysClr>
              </a:bgClr>
            </a:patt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2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3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  <c:marker>
          <c:symbol val="none"/>
        </c:marker>
        <c:dLbl>
          <c:idx val="0"/>
          <c:spPr>
            <a:pattFill prst="pct75">
              <a:fgClr>
                <a:sysClr val="windowText" lastClr="000000">
                  <a:lumMod val="75000"/>
                  <a:lumOff val="25000"/>
                </a:sysClr>
              </a:fgClr>
              <a:bgClr>
                <a:sysClr val="windowText" lastClr="000000">
                  <a:lumMod val="65000"/>
                  <a:lumOff val="35000"/>
                </a:sysClr>
              </a:bgClr>
            </a:patt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5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6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  <c:marker>
          <c:symbol val="none"/>
        </c:marker>
        <c:dLbl>
          <c:idx val="0"/>
          <c:spPr>
            <a:pattFill prst="pct75">
              <a:fgClr>
                <a:sysClr val="windowText" lastClr="000000">
                  <a:lumMod val="75000"/>
                  <a:lumOff val="25000"/>
                </a:sysClr>
              </a:fgClr>
              <a:bgClr>
                <a:sysClr val="windowText" lastClr="000000">
                  <a:lumMod val="65000"/>
                  <a:lumOff val="35000"/>
                </a:sysClr>
              </a:bgClr>
            </a:patt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8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9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  <c:marker>
          <c:symbol val="none"/>
        </c:marker>
        <c:dLbl>
          <c:idx val="0"/>
          <c:spPr>
            <a:pattFill prst="pct75">
              <a:fgClr>
                <a:sysClr val="windowText" lastClr="000000">
                  <a:lumMod val="75000"/>
                  <a:lumOff val="25000"/>
                </a:sysClr>
              </a:fgClr>
              <a:bgClr>
                <a:sysClr val="windowText" lastClr="000000">
                  <a:lumMod val="65000"/>
                  <a:lumOff val="35000"/>
                </a:sysClr>
              </a:bgClr>
            </a:patt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11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12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  <c:marker>
          <c:symbol val="none"/>
        </c:marker>
        <c:dLbl>
          <c:idx val="0"/>
          <c:spPr>
            <a:pattFill prst="pct75">
              <a:fgClr>
                <a:sysClr val="windowText" lastClr="000000">
                  <a:lumMod val="75000"/>
                  <a:lumOff val="25000"/>
                </a:sysClr>
              </a:fgClr>
              <a:bgClr>
                <a:sysClr val="windowText" lastClr="000000">
                  <a:lumMod val="65000"/>
                  <a:lumOff val="35000"/>
                </a:sysClr>
              </a:bgClr>
            </a:patt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14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15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  <c:marker>
          <c:symbol val="none"/>
        </c:marker>
        <c:dLbl>
          <c:idx val="0"/>
          <c:spPr>
            <a:pattFill prst="pct75">
              <a:fgClr>
                <a:sysClr val="windowText" lastClr="000000">
                  <a:lumMod val="75000"/>
                  <a:lumOff val="25000"/>
                </a:sysClr>
              </a:fgClr>
              <a:bgClr>
                <a:sysClr val="windowText" lastClr="000000">
                  <a:lumMod val="65000"/>
                  <a:lumOff val="35000"/>
                </a:sysClr>
              </a:bgClr>
            </a:patt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17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18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  <c:marker>
          <c:symbol val="none"/>
        </c:marker>
        <c:dLbl>
          <c:idx val="0"/>
          <c:spPr>
            <a:pattFill prst="pct75">
              <a:fgClr>
                <a:sysClr val="windowText" lastClr="000000">
                  <a:lumMod val="75000"/>
                  <a:lumOff val="25000"/>
                </a:sysClr>
              </a:fgClr>
              <a:bgClr>
                <a:sysClr val="windowText" lastClr="000000">
                  <a:lumMod val="65000"/>
                  <a:lumOff val="35000"/>
                </a:sysClr>
              </a:bgClr>
            </a:patt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20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21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  <c:marker>
          <c:symbol val="none"/>
        </c:marker>
        <c:dLbl>
          <c:idx val="0"/>
          <c:spPr>
            <a:pattFill prst="pct75">
              <a:fgClr>
                <a:sysClr val="windowText" lastClr="000000">
                  <a:lumMod val="75000"/>
                  <a:lumOff val="25000"/>
                </a:sysClr>
              </a:fgClr>
              <a:bgClr>
                <a:sysClr val="windowText" lastClr="000000">
                  <a:lumMod val="65000"/>
                  <a:lumOff val="35000"/>
                </a:sysClr>
              </a:bgClr>
            </a:patt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23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24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  <c:marker>
          <c:symbol val="none"/>
        </c:marker>
        <c:dLbl>
          <c:idx val="0"/>
          <c:spPr>
            <a:pattFill prst="pct75">
              <a:fgClr>
                <a:sysClr val="windowText" lastClr="000000">
                  <a:lumMod val="75000"/>
                  <a:lumOff val="25000"/>
                </a:sysClr>
              </a:fgClr>
              <a:bgClr>
                <a:sysClr val="windowText" lastClr="000000">
                  <a:lumMod val="65000"/>
                  <a:lumOff val="35000"/>
                </a:sysClr>
              </a:bgClr>
            </a:patt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ellipsis" vert="horz" wrap="square" anchor="ctr" anchorCtr="1"/>
            <a:lstStyle/>
            <a:p>
              <a:pPr>
                <a:defRPr sz="1000" b="1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5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26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27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  <c:marker>
          <c:symbol val="none"/>
        </c:marker>
        <c:dLbl>
          <c:idx val="0"/>
          <c:spPr>
            <a:pattFill prst="pct75">
              <a:fgClr>
                <a:sysClr val="windowText" lastClr="000000">
                  <a:lumMod val="75000"/>
                  <a:lumOff val="25000"/>
                </a:sysClr>
              </a:fgClr>
              <a:bgClr>
                <a:sysClr val="windowText" lastClr="000000">
                  <a:lumMod val="65000"/>
                  <a:lumOff val="35000"/>
                </a:sysClr>
              </a:bgClr>
            </a:patt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ellipsis" vert="horz" wrap="square" anchor="ctr" anchorCtr="1"/>
            <a:lstStyle/>
            <a:p>
              <a:pPr>
                <a:defRPr sz="1000" b="1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8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29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30"/>
        <c:spPr>
          <a:solidFill>
            <a:srgbClr val="FF0066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layout>
            <c:manualLayout>
              <c:x val="0.20008800896457299"/>
              <c:y val="0.1111429681131781"/>
            </c:manualLayout>
          </c:layout>
          <c:spPr>
            <a:pattFill prst="pct75">
              <a:fgClr>
                <a:sysClr val="windowText" lastClr="000000">
                  <a:lumMod val="75000"/>
                  <a:lumOff val="25000"/>
                </a:sysClr>
              </a:fgClr>
              <a:bgClr>
                <a:sysClr val="windowText" lastClr="000000">
                  <a:lumMod val="65000"/>
                  <a:lumOff val="35000"/>
                </a:sysClr>
              </a:bgClr>
            </a:patt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ellipsis" vert="horz" wrap="square" anchor="ctr" anchorCtr="1"/>
            <a:lstStyle/>
            <a:p>
              <a:pPr>
                <a:defRPr sz="1000" b="1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1"/>
        <c:spPr>
          <a:solidFill>
            <a:srgbClr val="00B050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layout>
            <c:manualLayout>
              <c:x val="-0.1861930083420332"/>
              <c:y val="-9.5265401239867112E-2"/>
            </c:manualLayout>
          </c:layout>
          <c:spPr>
            <a:pattFill prst="pct75">
              <a:fgClr>
                <a:sysClr val="windowText" lastClr="000000">
                  <a:lumMod val="75000"/>
                  <a:lumOff val="25000"/>
                </a:sysClr>
              </a:fgClr>
              <a:bgClr>
                <a:sysClr val="windowText" lastClr="000000">
                  <a:lumMod val="65000"/>
                  <a:lumOff val="35000"/>
                </a:sysClr>
              </a:bgClr>
            </a:patt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ellipsis" vert="horz" wrap="square" anchor="ctr" anchorCtr="1"/>
            <a:lstStyle/>
            <a:p>
              <a:pPr>
                <a:defRPr sz="1000" b="1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2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  <c:marker>
          <c:symbol val="none"/>
        </c:marker>
        <c:dLbl>
          <c:idx val="0"/>
          <c:spPr>
            <a:pattFill prst="pct75">
              <a:fgClr>
                <a:sysClr val="windowText" lastClr="000000">
                  <a:lumMod val="75000"/>
                  <a:lumOff val="25000"/>
                </a:sysClr>
              </a:fgClr>
              <a:bgClr>
                <a:sysClr val="windowText" lastClr="000000">
                  <a:lumMod val="65000"/>
                  <a:lumOff val="35000"/>
                </a:sysClr>
              </a:bgClr>
            </a:patt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ellipsis" vert="horz" wrap="square" anchor="ctr" anchorCtr="1"/>
            <a:lstStyle/>
            <a:p>
              <a:pPr>
                <a:defRPr sz="1000" b="1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3"/>
        <c:spPr>
          <a:solidFill>
            <a:srgbClr val="FF0066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layout>
            <c:manualLayout>
              <c:x val="0.20008800896457299"/>
              <c:y val="0.1111429681131781"/>
            </c:manualLayout>
          </c:layout>
          <c:spPr>
            <a:pattFill prst="pct75">
              <a:fgClr>
                <a:sysClr val="windowText" lastClr="000000">
                  <a:lumMod val="75000"/>
                  <a:lumOff val="25000"/>
                </a:sysClr>
              </a:fgClr>
              <a:bgClr>
                <a:sysClr val="windowText" lastClr="000000">
                  <a:lumMod val="65000"/>
                  <a:lumOff val="35000"/>
                </a:sysClr>
              </a:bgClr>
            </a:patt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ellipsis" vert="horz" wrap="square" anchor="ctr" anchorCtr="1"/>
            <a:lstStyle/>
            <a:p>
              <a:pPr>
                <a:defRPr sz="1000" b="1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4"/>
        <c:spPr>
          <a:solidFill>
            <a:srgbClr val="00B050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layout>
            <c:manualLayout>
              <c:x val="-0.1861930083420332"/>
              <c:y val="-9.5265401239867112E-2"/>
            </c:manualLayout>
          </c:layout>
          <c:spPr>
            <a:pattFill prst="pct75">
              <a:fgClr>
                <a:sysClr val="windowText" lastClr="000000">
                  <a:lumMod val="75000"/>
                  <a:lumOff val="25000"/>
                </a:sysClr>
              </a:fgClr>
              <a:bgClr>
                <a:sysClr val="windowText" lastClr="000000">
                  <a:lumMod val="65000"/>
                  <a:lumOff val="35000"/>
                </a:sysClr>
              </a:bgClr>
            </a:patt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ellipsis" vert="horz" wrap="square" anchor="ctr" anchorCtr="1"/>
            <a:lstStyle/>
            <a:p>
              <a:pPr>
                <a:defRPr sz="1000" b="1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5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  <c:marker>
          <c:symbol val="none"/>
        </c:marker>
        <c:dLbl>
          <c:idx val="0"/>
          <c:spPr>
            <a:pattFill prst="pct75">
              <a:fgClr>
                <a:sysClr val="windowText" lastClr="000000">
                  <a:lumMod val="75000"/>
                  <a:lumOff val="25000"/>
                </a:sysClr>
              </a:fgClr>
              <a:bgClr>
                <a:sysClr val="windowText" lastClr="000000">
                  <a:lumMod val="65000"/>
                  <a:lumOff val="35000"/>
                </a:sysClr>
              </a:bgClr>
            </a:patt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ellipsis" vert="horz" wrap="square" anchor="ctr" anchorCtr="1"/>
            <a:lstStyle/>
            <a:p>
              <a:pPr>
                <a:defRPr sz="1000" b="1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6"/>
        <c:spPr>
          <a:solidFill>
            <a:srgbClr val="FF0066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layout>
            <c:manualLayout>
              <c:x val="0.20008800896457299"/>
              <c:y val="0.1111429681131781"/>
            </c:manualLayout>
          </c:layout>
          <c:spPr>
            <a:pattFill prst="pct75">
              <a:fgClr>
                <a:sysClr val="windowText" lastClr="000000">
                  <a:lumMod val="75000"/>
                  <a:lumOff val="25000"/>
                </a:sysClr>
              </a:fgClr>
              <a:bgClr>
                <a:sysClr val="windowText" lastClr="000000">
                  <a:lumMod val="65000"/>
                  <a:lumOff val="35000"/>
                </a:sysClr>
              </a:bgClr>
            </a:patt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ellipsis" vert="horz" wrap="square" anchor="ctr" anchorCtr="1"/>
            <a:lstStyle/>
            <a:p>
              <a:pPr>
                <a:defRPr sz="1000" b="1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7"/>
        <c:spPr>
          <a:solidFill>
            <a:srgbClr val="00B050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layout>
            <c:manualLayout>
              <c:x val="-0.1861930083420332"/>
              <c:y val="-9.5265401239867112E-2"/>
            </c:manualLayout>
          </c:layout>
          <c:spPr>
            <a:pattFill prst="pct75">
              <a:fgClr>
                <a:sysClr val="windowText" lastClr="000000">
                  <a:lumMod val="75000"/>
                  <a:lumOff val="25000"/>
                </a:sysClr>
              </a:fgClr>
              <a:bgClr>
                <a:sysClr val="windowText" lastClr="000000">
                  <a:lumMod val="65000"/>
                  <a:lumOff val="35000"/>
                </a:sysClr>
              </a:bgClr>
            </a:patt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ellipsis" vert="horz" wrap="square" anchor="ctr" anchorCtr="1"/>
            <a:lstStyle/>
            <a:p>
              <a:pPr>
                <a:defRPr sz="1000" b="1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doughnutChart>
        <c:varyColors val="1"/>
        <c:ser>
          <c:idx val="0"/>
          <c:order val="0"/>
          <c:tx>
            <c:strRef>
              <c:f>'Tingkat Keterlambatan'!$B$3</c:f>
              <c:strCache>
                <c:ptCount val="1"/>
                <c:pt idx="0">
                  <c:v>Total</c:v>
                </c:pt>
              </c:strCache>
            </c:strRef>
          </c:tx>
          <c:dPt>
            <c:idx val="0"/>
            <c:bubble3D val="0"/>
            <c:explosion val="12"/>
            <c:spPr>
              <a:solidFill>
                <a:srgbClr val="FF0066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72CA-4625-9B4D-F2B3DC45AB38}"/>
              </c:ext>
            </c:extLst>
          </c:dPt>
          <c:dPt>
            <c:idx val="1"/>
            <c:bubble3D val="0"/>
            <c:spPr>
              <a:solidFill>
                <a:srgbClr val="00B050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72CA-4625-9B4D-F2B3DC45AB38}"/>
              </c:ext>
            </c:extLst>
          </c:dPt>
          <c:dLbls>
            <c:dLbl>
              <c:idx val="0"/>
              <c:layout>
                <c:manualLayout>
                  <c:x val="0.20008800896457299"/>
                  <c:y val="0.1111429681131781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72CA-4625-9B4D-F2B3DC45AB38}"/>
                </c:ext>
              </c:extLst>
            </c:dLbl>
            <c:dLbl>
              <c:idx val="1"/>
              <c:layout>
                <c:manualLayout>
                  <c:x val="-0.1861930083420332"/>
                  <c:y val="-9.5265401239867112E-2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72CA-4625-9B4D-F2B3DC45AB38}"/>
                </c:ext>
              </c:extLst>
            </c:dLbl>
            <c:spPr>
              <a:pattFill prst="pct75">
                <a:fgClr>
                  <a:sysClr val="windowText" lastClr="000000">
                    <a:lumMod val="75000"/>
                    <a:lumOff val="25000"/>
                  </a:sysClr>
                </a:fgClr>
                <a:bgClr>
                  <a:sysClr val="windowText" lastClr="000000">
                    <a:lumMod val="65000"/>
                    <a:lumOff val="35000"/>
                  </a:sys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6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'Tingkat Keterlambatan'!$A$4:$A$6</c:f>
              <c:strCache>
                <c:ptCount val="2"/>
                <c:pt idx="0">
                  <c:v>Late</c:v>
                </c:pt>
                <c:pt idx="1">
                  <c:v>On-Time</c:v>
                </c:pt>
              </c:strCache>
            </c:strRef>
          </c:cat>
          <c:val>
            <c:numRef>
              <c:f>'Tingkat Keterlambatan'!$B$4:$B$6</c:f>
              <c:numCache>
                <c:formatCode>General</c:formatCode>
                <c:ptCount val="2"/>
                <c:pt idx="0">
                  <c:v>7673</c:v>
                </c:pt>
                <c:pt idx="1">
                  <c:v>2327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72CA-4625-9B4D-F2B3DC45AB38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r"/>
      <c:overlay val="0"/>
      <c:spPr>
        <a:solidFill>
          <a:schemeClr val="bg1">
            <a:lumMod val="85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 sz="1200">
          <a:solidFill>
            <a:schemeClr val="tx1"/>
          </a:solidFill>
        </a:defRPr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[FINAL PROJECT DATASET.xlsx]Produk Terbaik !PivotTable4</c:name>
    <c:fmtId val="19"/>
  </c:pivotSource>
  <c:chart>
    <c:autoTitleDeleted val="1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rgbClr val="FF5050"/>
          </a:solidFill>
          <a:ln>
            <a:noFill/>
          </a:ln>
          <a:effectLst/>
        </c:spPr>
      </c:pivotFmt>
      <c:pivotFmt>
        <c:idx val="7"/>
        <c:spPr>
          <a:solidFill>
            <a:srgbClr val="FFC000"/>
          </a:solidFill>
          <a:ln>
            <a:noFill/>
          </a:ln>
          <a:effectLst/>
        </c:spPr>
      </c:pivotFmt>
      <c:pivotFmt>
        <c:idx val="8"/>
        <c:spPr>
          <a:solidFill>
            <a:srgbClr val="00B050"/>
          </a:solidFill>
          <a:ln>
            <a:noFill/>
          </a:ln>
          <a:effectLst/>
        </c:spPr>
      </c:pivotFmt>
      <c:pivotFmt>
        <c:idx val="9"/>
        <c:spPr>
          <a:solidFill>
            <a:srgbClr val="7030A0"/>
          </a:solidFill>
          <a:ln>
            <a:noFill/>
          </a:ln>
          <a:effectLst/>
        </c:spPr>
      </c:pivotFmt>
      <c:pivotFmt>
        <c:idx val="1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rgbClr val="7030A0"/>
          </a:solidFill>
          <a:ln>
            <a:noFill/>
          </a:ln>
          <a:effectLst/>
        </c:spPr>
      </c:pivotFmt>
      <c:pivotFmt>
        <c:idx val="12"/>
        <c:spPr>
          <a:solidFill>
            <a:srgbClr val="00B050"/>
          </a:solidFill>
          <a:ln>
            <a:noFill/>
          </a:ln>
          <a:effectLst/>
        </c:spPr>
      </c:pivotFmt>
      <c:pivotFmt>
        <c:idx val="13"/>
        <c:spPr>
          <a:solidFill>
            <a:srgbClr val="FFC000"/>
          </a:solidFill>
          <a:ln>
            <a:noFill/>
          </a:ln>
          <a:effectLst/>
        </c:spPr>
      </c:pivotFmt>
      <c:pivotFmt>
        <c:idx val="14"/>
        <c:spPr>
          <a:solidFill>
            <a:srgbClr val="FF5050"/>
          </a:solidFill>
          <a:ln>
            <a:noFill/>
          </a:ln>
          <a:effectLst/>
        </c:spPr>
      </c:pivotFmt>
      <c:pivotFmt>
        <c:idx val="1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"/>
        <c:spPr>
          <a:solidFill>
            <a:srgbClr val="7030A0"/>
          </a:solidFill>
          <a:ln>
            <a:noFill/>
          </a:ln>
          <a:effectLst/>
        </c:spPr>
      </c:pivotFmt>
      <c:pivotFmt>
        <c:idx val="17"/>
        <c:spPr>
          <a:solidFill>
            <a:srgbClr val="00B050"/>
          </a:solidFill>
          <a:ln>
            <a:noFill/>
          </a:ln>
          <a:effectLst/>
        </c:spPr>
      </c:pivotFmt>
      <c:pivotFmt>
        <c:idx val="18"/>
        <c:spPr>
          <a:solidFill>
            <a:srgbClr val="FFC000"/>
          </a:solidFill>
          <a:ln>
            <a:noFill/>
          </a:ln>
          <a:effectLst/>
        </c:spPr>
      </c:pivotFmt>
      <c:pivotFmt>
        <c:idx val="19"/>
        <c:spPr>
          <a:solidFill>
            <a:srgbClr val="FF5050"/>
          </a:solidFill>
          <a:ln>
            <a:noFill/>
          </a:ln>
          <a:effectLst/>
        </c:spPr>
      </c:pivotFmt>
    </c:pivotFmts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'Produk Terbaik '!$B$3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7030A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11DE-4C40-BA23-20DCA952A70C}"/>
              </c:ext>
            </c:extLst>
          </c:dPt>
          <c:dPt>
            <c:idx val="2"/>
            <c:invertIfNegative val="0"/>
            <c:bubble3D val="0"/>
            <c:spPr>
              <a:solidFill>
                <a:srgbClr val="00B05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11DE-4C40-BA23-20DCA952A70C}"/>
              </c:ext>
            </c:extLst>
          </c:dPt>
          <c:dPt>
            <c:idx val="3"/>
            <c:invertIfNegative val="0"/>
            <c:bubble3D val="0"/>
            <c:spPr>
              <a:solidFill>
                <a:srgbClr val="FFC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11DE-4C40-BA23-20DCA952A70C}"/>
              </c:ext>
            </c:extLst>
          </c:dPt>
          <c:dPt>
            <c:idx val="4"/>
            <c:invertIfNegative val="0"/>
            <c:bubble3D val="0"/>
            <c:spPr>
              <a:solidFill>
                <a:srgbClr val="FF505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11DE-4C40-BA23-20DCA952A70C}"/>
              </c:ext>
            </c:extLst>
          </c:dPt>
          <c:cat>
            <c:strRef>
              <c:f>'Produk Terbaik '!$A$4:$A$9</c:f>
              <c:strCache>
                <c:ptCount val="5"/>
                <c:pt idx="0">
                  <c:v>Almond</c:v>
                </c:pt>
                <c:pt idx="1">
                  <c:v>Breakfast cereal</c:v>
                </c:pt>
                <c:pt idx="2">
                  <c:v>Pine nut</c:v>
                </c:pt>
                <c:pt idx="3">
                  <c:v>Sorrel</c:v>
                </c:pt>
                <c:pt idx="4">
                  <c:v>Hippoglossus </c:v>
                </c:pt>
              </c:strCache>
            </c:strRef>
          </c:cat>
          <c:val>
            <c:numRef>
              <c:f>'Produk Terbaik '!$B$4:$B$9</c:f>
              <c:numCache>
                <c:formatCode>#,##0</c:formatCode>
                <c:ptCount val="5"/>
                <c:pt idx="0">
                  <c:v>106489</c:v>
                </c:pt>
                <c:pt idx="1">
                  <c:v>109204</c:v>
                </c:pt>
                <c:pt idx="2">
                  <c:v>113271</c:v>
                </c:pt>
                <c:pt idx="3">
                  <c:v>116870</c:v>
                </c:pt>
                <c:pt idx="4">
                  <c:v>117674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11DE-4C40-BA23-20DCA952A70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482427048"/>
        <c:axId val="482427376"/>
      </c:barChart>
      <c:catAx>
        <c:axId val="482427048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D" dirty="0"/>
                  <a:t>Nama </a:t>
                </a:r>
                <a:r>
                  <a:rPr lang="en-ID" dirty="0" err="1"/>
                  <a:t>Produk</a:t>
                </a:r>
                <a:endParaRPr lang="en-ID" dirty="0"/>
              </a:p>
            </c:rich>
          </c:tx>
          <c:layout>
            <c:manualLayout>
              <c:xMode val="edge"/>
              <c:yMode val="edge"/>
              <c:x val="1.350491846206095E-2"/>
              <c:y val="0.2675140156299222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82427376"/>
        <c:crosses val="autoZero"/>
        <c:auto val="1"/>
        <c:lblAlgn val="ctr"/>
        <c:lblOffset val="100"/>
        <c:noMultiLvlLbl val="0"/>
      </c:catAx>
      <c:valAx>
        <c:axId val="48242737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D" dirty="0"/>
                  <a:t>Unit </a:t>
                </a:r>
                <a:r>
                  <a:rPr lang="en-ID" dirty="0" err="1"/>
                  <a:t>Terjual</a:t>
                </a:r>
                <a:endParaRPr lang="en-ID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824270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 sz="1200">
          <a:solidFill>
            <a:schemeClr val="tx1"/>
          </a:solidFill>
        </a:defRPr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[FINAL PROJECT DATASET.xlsx]Group Produk Terbaik!PivotTable5</c:name>
    <c:fmtId val="11"/>
  </c:pivotSource>
  <c:chart>
    <c:autoTitleDeleted val="1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rgbClr val="FF5050"/>
          </a:solidFill>
          <a:ln>
            <a:noFill/>
          </a:ln>
          <a:effectLst/>
        </c:spPr>
      </c:pivotFmt>
      <c:pivotFmt>
        <c:idx val="6"/>
        <c:spPr>
          <a:solidFill>
            <a:srgbClr val="FFC000"/>
          </a:solidFill>
          <a:ln>
            <a:noFill/>
          </a:ln>
          <a:effectLst/>
        </c:spPr>
      </c:pivotFmt>
      <c:pivotFmt>
        <c:idx val="7"/>
        <c:spPr>
          <a:solidFill>
            <a:srgbClr val="7030A0"/>
          </a:solidFill>
          <a:ln>
            <a:noFill/>
          </a:ln>
          <a:effectLst/>
        </c:spPr>
      </c:pivotFmt>
      <c:pivotFmt>
        <c:idx val="8"/>
        <c:spPr>
          <a:solidFill>
            <a:srgbClr val="00B050"/>
          </a:solidFill>
          <a:ln>
            <a:noFill/>
          </a:ln>
          <a:effectLst/>
        </c:spPr>
      </c:pivotFmt>
      <c:pivotFmt>
        <c:idx val="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rgbClr val="7030A0"/>
          </a:solidFill>
          <a:ln>
            <a:noFill/>
          </a:ln>
          <a:effectLst/>
        </c:spPr>
      </c:pivotFmt>
      <c:pivotFmt>
        <c:idx val="11"/>
        <c:spPr>
          <a:solidFill>
            <a:srgbClr val="00B050"/>
          </a:solidFill>
          <a:ln>
            <a:noFill/>
          </a:ln>
          <a:effectLst/>
        </c:spPr>
      </c:pivotFmt>
      <c:pivotFmt>
        <c:idx val="12"/>
        <c:spPr>
          <a:solidFill>
            <a:srgbClr val="FFC000"/>
          </a:solidFill>
          <a:ln>
            <a:noFill/>
          </a:ln>
          <a:effectLst/>
        </c:spPr>
      </c:pivotFmt>
      <c:pivotFmt>
        <c:idx val="13"/>
        <c:spPr>
          <a:solidFill>
            <a:srgbClr val="FF5050"/>
          </a:solidFill>
          <a:ln>
            <a:noFill/>
          </a:ln>
          <a:effectLst/>
        </c:spPr>
      </c:pivotFmt>
      <c:pivotFmt>
        <c:idx val="1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"/>
        <c:spPr>
          <a:solidFill>
            <a:srgbClr val="7030A0"/>
          </a:solidFill>
          <a:ln>
            <a:noFill/>
          </a:ln>
          <a:effectLst/>
        </c:spPr>
      </c:pivotFmt>
      <c:pivotFmt>
        <c:idx val="16"/>
        <c:spPr>
          <a:solidFill>
            <a:srgbClr val="00B050"/>
          </a:solidFill>
          <a:ln>
            <a:noFill/>
          </a:ln>
          <a:effectLst/>
        </c:spPr>
      </c:pivotFmt>
      <c:pivotFmt>
        <c:idx val="17"/>
        <c:spPr>
          <a:solidFill>
            <a:srgbClr val="FFC000"/>
          </a:solidFill>
          <a:ln>
            <a:noFill/>
          </a:ln>
          <a:effectLst/>
        </c:spPr>
      </c:pivotFmt>
      <c:pivotFmt>
        <c:idx val="18"/>
        <c:spPr>
          <a:solidFill>
            <a:srgbClr val="FF5050"/>
          </a:solidFill>
          <a:ln>
            <a:noFill/>
          </a:ln>
          <a:effectLst/>
        </c:spPr>
      </c:pivotFmt>
    </c:pivotFmts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'Group Produk Terbaik'!$B$3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7030A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E2F2-4D3C-94D4-7369AE805DD0}"/>
              </c:ext>
            </c:extLst>
          </c:dPt>
          <c:dPt>
            <c:idx val="2"/>
            <c:invertIfNegative val="0"/>
            <c:bubble3D val="0"/>
            <c:spPr>
              <a:solidFill>
                <a:srgbClr val="00B05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E2F2-4D3C-94D4-7369AE805DD0}"/>
              </c:ext>
            </c:extLst>
          </c:dPt>
          <c:dPt>
            <c:idx val="3"/>
            <c:invertIfNegative val="0"/>
            <c:bubble3D val="0"/>
            <c:spPr>
              <a:solidFill>
                <a:srgbClr val="FFC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E2F2-4D3C-94D4-7369AE805DD0}"/>
              </c:ext>
            </c:extLst>
          </c:dPt>
          <c:dPt>
            <c:idx val="4"/>
            <c:invertIfNegative val="0"/>
            <c:bubble3D val="0"/>
            <c:spPr>
              <a:solidFill>
                <a:srgbClr val="FF505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E2F2-4D3C-94D4-7369AE805DD0}"/>
              </c:ext>
            </c:extLst>
          </c:dPt>
          <c:cat>
            <c:strRef>
              <c:f>'Group Produk Terbaik'!$A$4:$A$9</c:f>
              <c:strCache>
                <c:ptCount val="5"/>
                <c:pt idx="0">
                  <c:v>Dishes</c:v>
                </c:pt>
                <c:pt idx="1">
                  <c:v>Herbs and Spices</c:v>
                </c:pt>
                <c:pt idx="2">
                  <c:v>Fruits</c:v>
                </c:pt>
                <c:pt idx="3">
                  <c:v>Vegetables</c:v>
                </c:pt>
                <c:pt idx="4">
                  <c:v>Aquatic foods</c:v>
                </c:pt>
              </c:strCache>
            </c:strRef>
          </c:cat>
          <c:val>
            <c:numRef>
              <c:f>'Group Produk Terbaik'!$B$4:$B$9</c:f>
              <c:numCache>
                <c:formatCode>#,##0</c:formatCode>
                <c:ptCount val="5"/>
                <c:pt idx="0">
                  <c:v>2906564</c:v>
                </c:pt>
                <c:pt idx="1">
                  <c:v>6141284</c:v>
                </c:pt>
                <c:pt idx="2">
                  <c:v>6958642</c:v>
                </c:pt>
                <c:pt idx="3">
                  <c:v>7306167</c:v>
                </c:pt>
                <c:pt idx="4">
                  <c:v>8856957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E2F2-4D3C-94D4-7369AE805DD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585619912"/>
        <c:axId val="585622864"/>
      </c:barChart>
      <c:catAx>
        <c:axId val="585619912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D" dirty="0"/>
                  <a:t>Nama Group </a:t>
                </a:r>
                <a:r>
                  <a:rPr lang="en-ID" dirty="0" err="1"/>
                  <a:t>Produk</a:t>
                </a:r>
                <a:endParaRPr lang="en-ID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85622864"/>
        <c:crosses val="autoZero"/>
        <c:auto val="1"/>
        <c:lblAlgn val="ctr"/>
        <c:lblOffset val="100"/>
        <c:noMultiLvlLbl val="0"/>
      </c:catAx>
      <c:valAx>
        <c:axId val="58562286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D" dirty="0"/>
                  <a:t>Unit </a:t>
                </a:r>
                <a:r>
                  <a:rPr lang="en-ID" dirty="0" err="1"/>
                  <a:t>Terjual</a:t>
                </a:r>
                <a:endParaRPr lang="en-ID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8561991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 sz="1200">
          <a:solidFill>
            <a:schemeClr val="tx1"/>
          </a:solidFill>
        </a:defRPr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[FINAL PROJECT DATASET.xlsx]Benua &amp; Negara Profit Terbanyak!PivotTable6</c:name>
    <c:fmtId val="11"/>
  </c:pivotSource>
  <c:chart>
    <c:autoTitleDeleted val="1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0" i="0" u="none" strike="noStrike" kern="1200" baseline="0">
                  <a:ln>
                    <a:noFill/>
                  </a:ln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rgbClr val="FF5050"/>
          </a:solidFill>
          <a:ln>
            <a:noFill/>
          </a:ln>
          <a:effectLst/>
        </c:spPr>
      </c:pivotFmt>
      <c:pivotFmt>
        <c:idx val="6"/>
        <c:spPr>
          <a:solidFill>
            <a:srgbClr val="FFC000"/>
          </a:solidFill>
          <a:ln>
            <a:noFill/>
          </a:ln>
          <a:effectLst/>
        </c:spPr>
      </c:pivotFmt>
      <c:pivotFmt>
        <c:idx val="7"/>
        <c:spPr>
          <a:solidFill>
            <a:srgbClr val="FFFF00"/>
          </a:solidFill>
          <a:ln>
            <a:noFill/>
          </a:ln>
          <a:effectLst/>
        </c:spPr>
      </c:pivotFmt>
      <c:pivotFmt>
        <c:idx val="8"/>
        <c:spPr>
          <a:solidFill>
            <a:srgbClr val="92D050"/>
          </a:solidFill>
          <a:ln>
            <a:noFill/>
          </a:ln>
          <a:effectLst/>
        </c:spPr>
      </c:pivotFmt>
      <c:pivotFmt>
        <c:idx val="9"/>
        <c:spPr>
          <a:solidFill>
            <a:srgbClr val="00B050"/>
          </a:solidFill>
          <a:ln>
            <a:noFill/>
          </a:ln>
          <a:effectLst/>
        </c:spPr>
      </c:pivotFmt>
      <c:pivotFmt>
        <c:idx val="10"/>
        <c:spPr>
          <a:solidFill>
            <a:srgbClr val="00B0F0"/>
          </a:solidFill>
          <a:ln>
            <a:noFill/>
          </a:ln>
          <a:effectLst/>
        </c:spPr>
      </c:pivotFmt>
      <c:pivotFmt>
        <c:idx val="1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ln>
                    <a:noFill/>
                  </a:ln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solidFill>
            <a:srgbClr val="FF5050"/>
          </a:solidFill>
          <a:ln>
            <a:noFill/>
          </a:ln>
          <a:effectLst/>
        </c:spPr>
      </c:pivotFmt>
      <c:pivotFmt>
        <c:idx val="13"/>
        <c:spPr>
          <a:solidFill>
            <a:srgbClr val="FFC000"/>
          </a:solidFill>
          <a:ln>
            <a:noFill/>
          </a:ln>
          <a:effectLst/>
        </c:spPr>
      </c:pivotFmt>
      <c:pivotFmt>
        <c:idx val="14"/>
        <c:spPr>
          <a:solidFill>
            <a:srgbClr val="FFFF00"/>
          </a:solidFill>
          <a:ln>
            <a:noFill/>
          </a:ln>
          <a:effectLst/>
        </c:spPr>
      </c:pivotFmt>
      <c:pivotFmt>
        <c:idx val="15"/>
        <c:spPr>
          <a:solidFill>
            <a:srgbClr val="92D050"/>
          </a:solidFill>
          <a:ln>
            <a:noFill/>
          </a:ln>
          <a:effectLst/>
        </c:spPr>
      </c:pivotFmt>
      <c:pivotFmt>
        <c:idx val="16"/>
        <c:spPr>
          <a:solidFill>
            <a:srgbClr val="00B050"/>
          </a:solidFill>
          <a:ln>
            <a:noFill/>
          </a:ln>
          <a:effectLst/>
        </c:spPr>
      </c:pivotFmt>
      <c:pivotFmt>
        <c:idx val="17"/>
        <c:spPr>
          <a:solidFill>
            <a:srgbClr val="00B0F0"/>
          </a:solidFill>
          <a:ln>
            <a:noFill/>
          </a:ln>
          <a:effectLst/>
        </c:spPr>
      </c:pivotFmt>
      <c:pivotFmt>
        <c:idx val="1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ln>
                    <a:noFill/>
                  </a:ln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"/>
        <c:spPr>
          <a:solidFill>
            <a:srgbClr val="FF5050"/>
          </a:solidFill>
          <a:ln>
            <a:noFill/>
          </a:ln>
          <a:effectLst/>
        </c:spPr>
      </c:pivotFmt>
      <c:pivotFmt>
        <c:idx val="20"/>
        <c:spPr>
          <a:solidFill>
            <a:srgbClr val="FFC000"/>
          </a:solidFill>
          <a:ln>
            <a:noFill/>
          </a:ln>
          <a:effectLst/>
        </c:spPr>
      </c:pivotFmt>
      <c:pivotFmt>
        <c:idx val="21"/>
        <c:spPr>
          <a:solidFill>
            <a:srgbClr val="FFFF00"/>
          </a:solidFill>
          <a:ln>
            <a:noFill/>
          </a:ln>
          <a:effectLst/>
        </c:spPr>
      </c:pivotFmt>
      <c:pivotFmt>
        <c:idx val="22"/>
        <c:spPr>
          <a:solidFill>
            <a:srgbClr val="92D050"/>
          </a:solidFill>
          <a:ln>
            <a:noFill/>
          </a:ln>
          <a:effectLst/>
        </c:spPr>
      </c:pivotFmt>
      <c:pivotFmt>
        <c:idx val="23"/>
        <c:spPr>
          <a:solidFill>
            <a:srgbClr val="00B050"/>
          </a:solidFill>
          <a:ln>
            <a:noFill/>
          </a:ln>
          <a:effectLst/>
        </c:spPr>
      </c:pivotFmt>
      <c:pivotFmt>
        <c:idx val="24"/>
        <c:spPr>
          <a:solidFill>
            <a:srgbClr val="00B0F0"/>
          </a:solidFill>
          <a:ln>
            <a:noFill/>
          </a:ln>
          <a:effectLst/>
        </c:spPr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'Benua &amp; Negara Profit Terbanyak'!$B$3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FF505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A6EC-415E-92D2-791A8CB0859A}"/>
              </c:ext>
            </c:extLst>
          </c:dPt>
          <c:dPt>
            <c:idx val="1"/>
            <c:invertIfNegative val="0"/>
            <c:bubble3D val="0"/>
            <c:spPr>
              <a:solidFill>
                <a:srgbClr val="FFC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A6EC-415E-92D2-791A8CB0859A}"/>
              </c:ext>
            </c:extLst>
          </c:dPt>
          <c:dPt>
            <c:idx val="2"/>
            <c:invertIfNegative val="0"/>
            <c:bubble3D val="0"/>
            <c:spPr>
              <a:solidFill>
                <a:srgbClr val="FFFF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A6EC-415E-92D2-791A8CB0859A}"/>
              </c:ext>
            </c:extLst>
          </c:dPt>
          <c:dPt>
            <c:idx val="3"/>
            <c:invertIfNegative val="0"/>
            <c:bubble3D val="0"/>
            <c:spPr>
              <a:solidFill>
                <a:srgbClr val="92D05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A6EC-415E-92D2-791A8CB0859A}"/>
              </c:ext>
            </c:extLst>
          </c:dPt>
          <c:dPt>
            <c:idx val="4"/>
            <c:invertIfNegative val="0"/>
            <c:bubble3D val="0"/>
            <c:spPr>
              <a:solidFill>
                <a:srgbClr val="00B05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A6EC-415E-92D2-791A8CB0859A}"/>
              </c:ext>
            </c:extLst>
          </c:dPt>
          <c:dPt>
            <c:idx val="5"/>
            <c:invertIfNegative val="0"/>
            <c:bubble3D val="0"/>
            <c:spPr>
              <a:solidFill>
                <a:srgbClr val="00B0F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A6EC-415E-92D2-791A8CB0859A}"/>
              </c:ext>
            </c:extLst>
          </c:dPt>
          <c:cat>
            <c:multiLvlStrRef>
              <c:f>'Benua &amp; Negara Profit Terbanyak'!$A$4:$A$18</c:f>
              <c:multiLvlStrCache>
                <c:ptCount val="7"/>
                <c:lvl>
                  <c:pt idx="0">
                    <c:v>Taiwan</c:v>
                  </c:pt>
                  <c:pt idx="1">
                    <c:v>Kiribati</c:v>
                  </c:pt>
                  <c:pt idx="2">
                    <c:v>Panama</c:v>
                  </c:pt>
                  <c:pt idx="3">
                    <c:v>Moldova </c:v>
                  </c:pt>
                  <c:pt idx="4">
                    <c:v>Kuwait</c:v>
                  </c:pt>
                  <c:pt idx="5">
                    <c:v>Canada</c:v>
                  </c:pt>
                  <c:pt idx="6">
                    <c:v>Botswana</c:v>
                  </c:pt>
                </c:lvl>
                <c:lvl>
                  <c:pt idx="0">
                    <c:v>Asia</c:v>
                  </c:pt>
                  <c:pt idx="1">
                    <c:v>Australia and Oceania</c:v>
                  </c:pt>
                  <c:pt idx="2">
                    <c:v>Central America and the Caribbean</c:v>
                  </c:pt>
                  <c:pt idx="3">
                    <c:v>Europe</c:v>
                  </c:pt>
                  <c:pt idx="4">
                    <c:v>Middle East and North Africa</c:v>
                  </c:pt>
                  <c:pt idx="5">
                    <c:v>North America</c:v>
                  </c:pt>
                  <c:pt idx="6">
                    <c:v>Sub-Saharan Africa</c:v>
                  </c:pt>
                </c:lvl>
              </c:multiLvlStrCache>
            </c:multiLvlStrRef>
          </c:cat>
          <c:val>
            <c:numRef>
              <c:f>'Benua &amp; Negara Profit Terbanyak'!$B$4:$B$18</c:f>
              <c:numCache>
                <c:formatCode>#,##0</c:formatCode>
                <c:ptCount val="7"/>
                <c:pt idx="0">
                  <c:v>2033910</c:v>
                </c:pt>
                <c:pt idx="1">
                  <c:v>1845647</c:v>
                </c:pt>
                <c:pt idx="2">
                  <c:v>1835357</c:v>
                </c:pt>
                <c:pt idx="3">
                  <c:v>2052452</c:v>
                </c:pt>
                <c:pt idx="4">
                  <c:v>2111666</c:v>
                </c:pt>
                <c:pt idx="5">
                  <c:v>1748224</c:v>
                </c:pt>
                <c:pt idx="6">
                  <c:v>2371436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A6EC-415E-92D2-791A8CB0859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85564152"/>
        <c:axId val="585563496"/>
      </c:barChart>
      <c:catAx>
        <c:axId val="58556415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ln>
                      <a:noFill/>
                    </a:ln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D" dirty="0" err="1"/>
                  <a:t>Benua</a:t>
                </a:r>
                <a:r>
                  <a:rPr lang="en-ID" baseline="0" dirty="0"/>
                  <a:t> &amp; Negara</a:t>
                </a:r>
                <a:endParaRPr lang="en-ID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ln>
                    <a:noFill/>
                  </a:ln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ln>
                  <a:noFill/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85563496"/>
        <c:crosses val="autoZero"/>
        <c:auto val="1"/>
        <c:lblAlgn val="ctr"/>
        <c:lblOffset val="100"/>
        <c:noMultiLvlLbl val="0"/>
      </c:catAx>
      <c:valAx>
        <c:axId val="5855634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ln>
                      <a:noFill/>
                    </a:ln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D" dirty="0" err="1"/>
                  <a:t>Pendapatan</a:t>
                </a:r>
                <a:endParaRPr lang="en-ID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ln>
                    <a:noFill/>
                  </a:ln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ln>
                  <a:noFill/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855641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 sz="1200">
          <a:ln>
            <a:noFill/>
          </a:ln>
          <a:solidFill>
            <a:schemeClr val="tx1"/>
          </a:solidFill>
        </a:defRPr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[FINAL PROJECT DATASET.xlsx]Benua &amp; Negara Tujuan Ekspor!PivotTable11</c:name>
    <c:fmtId val="20"/>
  </c:pivotSource>
  <c:chart>
    <c:autoTitleDeleted val="1"/>
    <c:pivotFmts>
      <c:pivotFmt>
        <c:idx val="0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0" i="0" u="none" strike="noStrike" kern="1200" baseline="0">
                  <a:ln>
                    <a:noFill/>
                  </a:ln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rgbClr val="FF5050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</c:pivotFmt>
      <c:pivotFmt>
        <c:idx val="11"/>
        <c:spPr>
          <a:solidFill>
            <a:srgbClr val="FFC000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</c:pivotFmt>
      <c:pivotFmt>
        <c:idx val="12"/>
        <c:spPr>
          <a:solidFill>
            <a:srgbClr val="FFFF00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</c:pivotFmt>
      <c:pivotFmt>
        <c:idx val="13"/>
        <c:spPr>
          <a:solidFill>
            <a:srgbClr val="92D050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</c:pivotFmt>
      <c:pivotFmt>
        <c:idx val="14"/>
        <c:spPr>
          <a:solidFill>
            <a:srgbClr val="00B050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</c:pivotFmt>
      <c:pivotFmt>
        <c:idx val="15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ln>
                    <a:noFill/>
                  </a:ln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"/>
        <c:spPr>
          <a:solidFill>
            <a:srgbClr val="FF5050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</c:pivotFmt>
      <c:pivotFmt>
        <c:idx val="17"/>
        <c:spPr>
          <a:solidFill>
            <a:srgbClr val="FFC000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</c:pivotFmt>
      <c:pivotFmt>
        <c:idx val="18"/>
        <c:spPr>
          <a:solidFill>
            <a:srgbClr val="FFFF00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</c:pivotFmt>
      <c:pivotFmt>
        <c:idx val="19"/>
        <c:spPr>
          <a:solidFill>
            <a:srgbClr val="92D050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</c:pivotFmt>
      <c:pivotFmt>
        <c:idx val="20"/>
        <c:spPr>
          <a:solidFill>
            <a:srgbClr val="00B050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</c:pivotFmt>
      <c:pivotFmt>
        <c:idx val="21"/>
        <c:spPr>
          <a:solidFill>
            <a:srgbClr val="FFC000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</c:pivotFmt>
      <c:pivotFmt>
        <c:idx val="22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ln>
                    <a:noFill/>
                  </a:ln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"/>
        <c:spPr>
          <a:solidFill>
            <a:srgbClr val="FF5050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</c:pivotFmt>
      <c:pivotFmt>
        <c:idx val="24"/>
        <c:spPr>
          <a:solidFill>
            <a:srgbClr val="FFC000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</c:pivotFmt>
      <c:pivotFmt>
        <c:idx val="25"/>
        <c:spPr>
          <a:solidFill>
            <a:srgbClr val="FFFF00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</c:pivotFmt>
      <c:pivotFmt>
        <c:idx val="26"/>
        <c:spPr>
          <a:solidFill>
            <a:srgbClr val="92D050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</c:pivotFmt>
      <c:pivotFmt>
        <c:idx val="27"/>
        <c:spPr>
          <a:solidFill>
            <a:srgbClr val="00B050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</c:pivotFmt>
      <c:pivotFmt>
        <c:idx val="28"/>
        <c:spPr>
          <a:solidFill>
            <a:srgbClr val="FFC000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</c:pivotFmt>
    </c:pivotFmts>
    <c:plotArea>
      <c:layout>
        <c:manualLayout>
          <c:layoutTarget val="inner"/>
          <c:xMode val="edge"/>
          <c:yMode val="edge"/>
          <c:x val="0.15637010654187722"/>
          <c:y val="0.10121592150702305"/>
          <c:w val="0.83650259571133101"/>
          <c:h val="0.6350969533947948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'Benua &amp; Negara Tujuan Ekspor'!$B$3</c:f>
              <c:strCache>
                <c:ptCount val="1"/>
                <c:pt idx="0">
                  <c:v>Total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Pt>
            <c:idx val="0"/>
            <c:invertIfNegative val="0"/>
            <c:bubble3D val="0"/>
            <c:spPr>
              <a:solidFill>
                <a:srgbClr val="FF5050"/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0B5B-4671-90E1-8607AB390E43}"/>
              </c:ext>
            </c:extLst>
          </c:dPt>
          <c:dPt>
            <c:idx val="1"/>
            <c:invertIfNegative val="0"/>
            <c:bubble3D val="0"/>
            <c:spPr>
              <a:solidFill>
                <a:srgbClr val="FFC000"/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0B5B-4671-90E1-8607AB390E43}"/>
              </c:ext>
            </c:extLst>
          </c:dPt>
          <c:dPt>
            <c:idx val="2"/>
            <c:invertIfNegative val="0"/>
            <c:bubble3D val="0"/>
            <c:spPr>
              <a:solidFill>
                <a:srgbClr val="FFFF00"/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0B5B-4671-90E1-8607AB390E43}"/>
              </c:ext>
            </c:extLst>
          </c:dPt>
          <c:dPt>
            <c:idx val="3"/>
            <c:invertIfNegative val="0"/>
            <c:bubble3D val="0"/>
            <c:spPr>
              <a:solidFill>
                <a:srgbClr val="92D050"/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0B5B-4671-90E1-8607AB390E43}"/>
              </c:ext>
            </c:extLst>
          </c:dPt>
          <c:dPt>
            <c:idx val="4"/>
            <c:invertIfNegative val="0"/>
            <c:bubble3D val="0"/>
            <c:spPr>
              <a:solidFill>
                <a:srgbClr val="00B050"/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9-0B5B-4671-90E1-8607AB390E43}"/>
              </c:ext>
            </c:extLst>
          </c:dPt>
          <c:dPt>
            <c:idx val="5"/>
            <c:invertIfNegative val="0"/>
            <c:bubble3D val="0"/>
            <c:spPr>
              <a:solidFill>
                <a:srgbClr val="FFC000"/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B-0B5B-4671-90E1-8607AB390E43}"/>
              </c:ext>
            </c:extLst>
          </c:dPt>
          <c:cat>
            <c:multiLvlStrRef>
              <c:f>'Benua &amp; Negara Tujuan Ekspor'!$A$4:$A$18</c:f>
              <c:multiLvlStrCache>
                <c:ptCount val="7"/>
                <c:lvl>
                  <c:pt idx="0">
                    <c:v>Taiwan</c:v>
                  </c:pt>
                  <c:pt idx="1">
                    <c:v>Kiribati</c:v>
                  </c:pt>
                  <c:pt idx="2">
                    <c:v>Grenada</c:v>
                  </c:pt>
                  <c:pt idx="3">
                    <c:v>Lithuania</c:v>
                  </c:pt>
                  <c:pt idx="4">
                    <c:v>Bahrain</c:v>
                  </c:pt>
                  <c:pt idx="5">
                    <c:v>Canada</c:v>
                  </c:pt>
                  <c:pt idx="6">
                    <c:v>Botswana</c:v>
                  </c:pt>
                </c:lvl>
                <c:lvl>
                  <c:pt idx="0">
                    <c:v>Asia</c:v>
                  </c:pt>
                  <c:pt idx="1">
                    <c:v>Australia and Oceania</c:v>
                  </c:pt>
                  <c:pt idx="2">
                    <c:v>Central America and the Caribbean</c:v>
                  </c:pt>
                  <c:pt idx="3">
                    <c:v>Europe</c:v>
                  </c:pt>
                  <c:pt idx="4">
                    <c:v>Middle East and North Africa</c:v>
                  </c:pt>
                  <c:pt idx="5">
                    <c:v>North America</c:v>
                  </c:pt>
                  <c:pt idx="6">
                    <c:v>Sub-Saharan Africa</c:v>
                  </c:pt>
                </c:lvl>
              </c:multiLvlStrCache>
            </c:multiLvlStrRef>
          </c:cat>
          <c:val>
            <c:numRef>
              <c:f>'Benua &amp; Negara Tujuan Ekspor'!$B$4:$B$18</c:f>
              <c:numCache>
                <c:formatCode>#,##0</c:formatCode>
                <c:ptCount val="7"/>
                <c:pt idx="0">
                  <c:v>380647</c:v>
                </c:pt>
                <c:pt idx="1">
                  <c:v>356731</c:v>
                </c:pt>
                <c:pt idx="2">
                  <c:v>355886</c:v>
                </c:pt>
                <c:pt idx="3">
                  <c:v>367622</c:v>
                </c:pt>
                <c:pt idx="4">
                  <c:v>352432</c:v>
                </c:pt>
                <c:pt idx="5">
                  <c:v>346910</c:v>
                </c:pt>
                <c:pt idx="6">
                  <c:v>371019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0B5B-4671-90E1-8607AB390E4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axId val="1285031999"/>
        <c:axId val="1285009535"/>
      </c:barChart>
      <c:catAx>
        <c:axId val="1285031999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ln>
                      <a:noFill/>
                    </a:ln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D" dirty="0" err="1"/>
                  <a:t>Benua</a:t>
                </a:r>
                <a:r>
                  <a:rPr lang="en-ID" dirty="0"/>
                  <a:t> &amp; Negara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ln>
                    <a:noFill/>
                  </a:ln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ln>
                  <a:noFill/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85009535"/>
        <c:crosses val="autoZero"/>
        <c:auto val="1"/>
        <c:lblAlgn val="ctr"/>
        <c:lblOffset val="100"/>
        <c:noMultiLvlLbl val="0"/>
      </c:catAx>
      <c:valAx>
        <c:axId val="128500953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ln>
                      <a:noFill/>
                    </a:ln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D" dirty="0"/>
                  <a:t>Unit </a:t>
                </a:r>
                <a:r>
                  <a:rPr lang="en-ID" dirty="0" err="1"/>
                  <a:t>Terjual</a:t>
                </a:r>
                <a:endParaRPr lang="en-ID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ln>
                    <a:noFill/>
                  </a:ln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ln>
                  <a:noFill/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8503199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 sz="1200">
          <a:ln>
            <a:noFill/>
          </a:ln>
          <a:solidFill>
            <a:schemeClr val="tx1"/>
          </a:solidFill>
        </a:defRPr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[FINAL PROJECT DATASET.xlsx]Total Laba Bersih !PivotTable7</c:name>
    <c:fmtId val="8"/>
  </c:pivotSource>
  <c:chart>
    <c:autoTitleDeleted val="1"/>
    <c:pivotFmts>
      <c:pivotFmt>
        <c:idx val="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lineChart>
        <c:grouping val="standard"/>
        <c:varyColors val="0"/>
        <c:ser>
          <c:idx val="0"/>
          <c:order val="0"/>
          <c:tx>
            <c:strRef>
              <c:f>'Total Laba Bersih '!$B$3</c:f>
              <c:strCache>
                <c:ptCount val="1"/>
                <c:pt idx="0">
                  <c:v>Total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'Total Laba Bersih '!$A$4:$A$12</c:f>
              <c:strCache>
                <c:ptCount val="8"/>
                <c:pt idx="0">
                  <c:v>2010</c:v>
                </c:pt>
                <c:pt idx="1">
                  <c:v>2011</c:v>
                </c:pt>
                <c:pt idx="2">
                  <c:v>2012</c:v>
                </c:pt>
                <c:pt idx="3">
                  <c:v>2013</c:v>
                </c:pt>
                <c:pt idx="4">
                  <c:v>2014</c:v>
                </c:pt>
                <c:pt idx="5">
                  <c:v>2015</c:v>
                </c:pt>
                <c:pt idx="6">
                  <c:v>2016</c:v>
                </c:pt>
                <c:pt idx="7">
                  <c:v>2017</c:v>
                </c:pt>
              </c:strCache>
            </c:strRef>
          </c:cat>
          <c:val>
            <c:numRef>
              <c:f>'Total Laba Bersih '!$B$4:$B$12</c:f>
              <c:numCache>
                <c:formatCode>#,##0</c:formatCode>
                <c:ptCount val="8"/>
                <c:pt idx="0">
                  <c:v>14349092</c:v>
                </c:pt>
                <c:pt idx="1">
                  <c:v>16358977</c:v>
                </c:pt>
                <c:pt idx="2">
                  <c:v>15480500</c:v>
                </c:pt>
                <c:pt idx="3">
                  <c:v>13158428</c:v>
                </c:pt>
                <c:pt idx="4">
                  <c:v>13239602</c:v>
                </c:pt>
                <c:pt idx="5">
                  <c:v>13065946</c:v>
                </c:pt>
                <c:pt idx="6">
                  <c:v>14662544</c:v>
                </c:pt>
                <c:pt idx="7">
                  <c:v>10093709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109-4F2C-8F57-4EA96FA88E1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85522824"/>
        <c:axId val="585531680"/>
      </c:lineChart>
      <c:catAx>
        <c:axId val="58552282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D" dirty="0" err="1"/>
                  <a:t>Tahun</a:t>
                </a:r>
                <a:endParaRPr lang="en-ID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85531680"/>
        <c:crosses val="autoZero"/>
        <c:auto val="1"/>
        <c:lblAlgn val="ctr"/>
        <c:lblOffset val="100"/>
        <c:noMultiLvlLbl val="0"/>
      </c:catAx>
      <c:valAx>
        <c:axId val="5855316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D" dirty="0" err="1">
                    <a:latin typeface="+mn-lt"/>
                  </a:rPr>
                  <a:t>Laba</a:t>
                </a:r>
                <a:r>
                  <a:rPr lang="en-ID" dirty="0">
                    <a:latin typeface="+mn-lt"/>
                  </a:rPr>
                  <a:t> </a:t>
                </a:r>
                <a:r>
                  <a:rPr lang="en-ID" dirty="0" err="1">
                    <a:latin typeface="+mn-lt"/>
                  </a:rPr>
                  <a:t>Bersih</a:t>
                </a:r>
                <a:endParaRPr lang="en-ID" dirty="0">
                  <a:latin typeface="+mn-lt"/>
                </a:endParaRPr>
              </a:p>
            </c:rich>
          </c:tx>
          <c:layout>
            <c:manualLayout>
              <c:xMode val="edge"/>
              <c:yMode val="edge"/>
              <c:x val="1.1611794840614401E-2"/>
              <c:y val="0.31313949925152584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855228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 sz="1200"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[FINAL PROJECT DATASET.xlsx]Sub Produk Untuk Ekspor!PivotTable9</c:name>
    <c:fmtId val="11"/>
  </c:pivotSource>
  <c:chart>
    <c:autoTitleDeleted val="1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0" i="0" u="none" strike="noStrike" kern="1200" baseline="0">
                  <a:ln>
                    <a:noFill/>
                  </a:ln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rgbClr val="FF5050"/>
          </a:solidFill>
          <a:ln>
            <a:noFill/>
          </a:ln>
          <a:effectLst/>
        </c:spPr>
      </c:pivotFmt>
      <c:pivotFmt>
        <c:idx val="6"/>
        <c:spPr>
          <a:solidFill>
            <a:srgbClr val="FFFF00"/>
          </a:solidFill>
          <a:ln>
            <a:noFill/>
          </a:ln>
          <a:effectLst/>
        </c:spPr>
      </c:pivotFmt>
      <c:pivotFmt>
        <c:idx val="7"/>
        <c:spPr>
          <a:solidFill>
            <a:srgbClr val="00B050"/>
          </a:solidFill>
          <a:ln>
            <a:noFill/>
          </a:ln>
          <a:effectLst/>
        </c:spPr>
      </c:pivotFmt>
      <c:pivotFmt>
        <c:idx val="8"/>
        <c:spPr>
          <a:solidFill>
            <a:srgbClr val="7030A0"/>
          </a:solidFill>
          <a:ln>
            <a:noFill/>
          </a:ln>
          <a:effectLst/>
        </c:spPr>
      </c:pivotFmt>
      <c:pivotFmt>
        <c:idx val="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ln>
                    <a:noFill/>
                  </a:ln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rgbClr val="FF5050"/>
          </a:solidFill>
          <a:ln>
            <a:noFill/>
          </a:ln>
          <a:effectLst/>
        </c:spPr>
      </c:pivotFmt>
      <c:pivotFmt>
        <c:idx val="11"/>
        <c:spPr>
          <a:solidFill>
            <a:srgbClr val="FFFF00"/>
          </a:solidFill>
          <a:ln>
            <a:noFill/>
          </a:ln>
          <a:effectLst/>
        </c:spPr>
      </c:pivotFmt>
      <c:pivotFmt>
        <c:idx val="12"/>
        <c:spPr>
          <a:solidFill>
            <a:srgbClr val="00B050"/>
          </a:solidFill>
          <a:ln>
            <a:noFill/>
          </a:ln>
          <a:effectLst/>
        </c:spPr>
      </c:pivotFmt>
      <c:pivotFmt>
        <c:idx val="13"/>
        <c:spPr>
          <a:solidFill>
            <a:srgbClr val="7030A0"/>
          </a:solidFill>
          <a:ln>
            <a:noFill/>
          </a:ln>
          <a:effectLst/>
        </c:spPr>
      </c:pivotFmt>
      <c:pivotFmt>
        <c:idx val="1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ln>
                    <a:noFill/>
                  </a:ln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"/>
        <c:spPr>
          <a:solidFill>
            <a:srgbClr val="FF5050"/>
          </a:solidFill>
          <a:ln>
            <a:noFill/>
          </a:ln>
          <a:effectLst/>
        </c:spPr>
      </c:pivotFmt>
      <c:pivotFmt>
        <c:idx val="16"/>
        <c:spPr>
          <a:solidFill>
            <a:srgbClr val="FFFF00"/>
          </a:solidFill>
          <a:ln>
            <a:noFill/>
          </a:ln>
          <a:effectLst/>
        </c:spPr>
      </c:pivotFmt>
      <c:pivotFmt>
        <c:idx val="17"/>
        <c:spPr>
          <a:solidFill>
            <a:srgbClr val="00B050"/>
          </a:solidFill>
          <a:ln>
            <a:noFill/>
          </a:ln>
          <a:effectLst/>
        </c:spPr>
      </c:pivotFmt>
      <c:pivotFmt>
        <c:idx val="18"/>
        <c:spPr>
          <a:solidFill>
            <a:srgbClr val="7030A0"/>
          </a:solidFill>
          <a:ln>
            <a:noFill/>
          </a:ln>
          <a:effectLst/>
        </c:spPr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'Sub Produk Untuk Ekspor'!$B$3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FF505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29A2-47C3-B1C8-6DF6E402F1AD}"/>
              </c:ext>
            </c:extLst>
          </c:dPt>
          <c:dPt>
            <c:idx val="1"/>
            <c:invertIfNegative val="0"/>
            <c:bubble3D val="0"/>
            <c:spPr>
              <a:solidFill>
                <a:srgbClr val="FFFF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29A2-47C3-B1C8-6DF6E402F1AD}"/>
              </c:ext>
            </c:extLst>
          </c:dPt>
          <c:dPt>
            <c:idx val="2"/>
            <c:invertIfNegative val="0"/>
            <c:bubble3D val="0"/>
            <c:spPr>
              <a:solidFill>
                <a:srgbClr val="00B05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29A2-47C3-B1C8-6DF6E402F1AD}"/>
              </c:ext>
            </c:extLst>
          </c:dPt>
          <c:dPt>
            <c:idx val="4"/>
            <c:invertIfNegative val="0"/>
            <c:bubble3D val="0"/>
            <c:spPr>
              <a:solidFill>
                <a:srgbClr val="7030A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29A2-47C3-B1C8-6DF6E402F1AD}"/>
              </c:ext>
            </c:extLst>
          </c:dPt>
          <c:cat>
            <c:strRef>
              <c:f>'Sub Produk Untuk Ekspor'!$A$4:$A$9</c:f>
              <c:strCache>
                <c:ptCount val="5"/>
                <c:pt idx="0">
                  <c:v>Cabbages</c:v>
                </c:pt>
                <c:pt idx="1">
                  <c:v>Herbs</c:v>
                </c:pt>
                <c:pt idx="2">
                  <c:v>Mollusks</c:v>
                </c:pt>
                <c:pt idx="3">
                  <c:v>Other dishes</c:v>
                </c:pt>
                <c:pt idx="4">
                  <c:v>Tropical fruits</c:v>
                </c:pt>
              </c:strCache>
            </c:strRef>
          </c:cat>
          <c:val>
            <c:numRef>
              <c:f>'Sub Produk Untuk Ekspor'!$B$4:$B$9</c:f>
              <c:numCache>
                <c:formatCode>#,##0</c:formatCode>
                <c:ptCount val="5"/>
                <c:pt idx="0">
                  <c:v>7306167</c:v>
                </c:pt>
                <c:pt idx="1">
                  <c:v>6141284</c:v>
                </c:pt>
                <c:pt idx="2">
                  <c:v>8856957</c:v>
                </c:pt>
                <c:pt idx="3">
                  <c:v>2906564</c:v>
                </c:pt>
                <c:pt idx="4">
                  <c:v>6958642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29A2-47C3-B1C8-6DF6E402F1A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85588096"/>
        <c:axId val="585592032"/>
      </c:barChart>
      <c:catAx>
        <c:axId val="58558809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ln>
                      <a:noFill/>
                    </a:ln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Nama</a:t>
                </a:r>
                <a:r>
                  <a:rPr lang="en-US" baseline="0" dirty="0"/>
                  <a:t> Sub -</a:t>
                </a:r>
                <a:r>
                  <a:rPr lang="en-US" baseline="0" dirty="0" err="1"/>
                  <a:t>Produk</a:t>
                </a:r>
                <a:endParaRPr lang="en-ID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ln>
                    <a:noFill/>
                  </a:ln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ln>
                  <a:noFill/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85592032"/>
        <c:crosses val="autoZero"/>
        <c:auto val="1"/>
        <c:lblAlgn val="ctr"/>
        <c:lblOffset val="100"/>
        <c:noMultiLvlLbl val="0"/>
      </c:catAx>
      <c:valAx>
        <c:axId val="5855920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ln>
                      <a:noFill/>
                    </a:ln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D" dirty="0"/>
                  <a:t>Unit </a:t>
                </a:r>
                <a:r>
                  <a:rPr lang="en-ID" dirty="0" err="1"/>
                  <a:t>Terjual</a:t>
                </a:r>
                <a:endParaRPr lang="en-ID" dirty="0"/>
              </a:p>
            </c:rich>
          </c:tx>
          <c:layout>
            <c:manualLayout>
              <c:xMode val="edge"/>
              <c:yMode val="edge"/>
              <c:x val="1.5840757562402608E-2"/>
              <c:y val="0.40781287987024878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ln>
                    <a:noFill/>
                  </a:ln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ln>
                  <a:noFill/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8558809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 sz="1200">
          <a:ln>
            <a:noFill/>
          </a:ln>
          <a:solidFill>
            <a:schemeClr val="tx1"/>
          </a:solidFill>
        </a:defRPr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3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6A9190-0229-4FB5-B5DC-471641673825}" type="datetimeFigureOut">
              <a:rPr lang="en-ID" smtClean="0"/>
              <a:t>28/12/2021</a:t>
            </a:fld>
            <a:endParaRPr lang="en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6C8EEF-0ED7-424C-A4F9-1AF37D8DCB3B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0247688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2D316D6-3198-4105-91A1-D143DAC10E47}" type="slidenum">
              <a:rPr kumimoji="0" lang="id-ID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id-ID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405953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0969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059AEB-731E-4751-96F2-44F680ADB536}" type="datetimeFigureOut">
              <a:rPr lang="id-ID" smtClean="0"/>
              <a:t>28/12/2021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250A0-F9EA-4B24-8DFC-218A42067D4E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1692557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059AEB-731E-4751-96F2-44F680ADB536}" type="datetimeFigureOut">
              <a:rPr lang="id-ID" smtClean="0"/>
              <a:t>28/12/2021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250A0-F9EA-4B24-8DFC-218A42067D4E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5836264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059AEB-731E-4751-96F2-44F680ADB536}" type="datetimeFigureOut">
              <a:rPr lang="id-ID" smtClean="0"/>
              <a:t>28/12/2021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250A0-F9EA-4B24-8DFC-218A42067D4E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187286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1E791E-92A9-4046-9EFA-A137DBB15E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022968A-BD9C-43F1-AA69-D173AD8330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DC0B55-F6CD-4E5C-B6D2-E0FDC25161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784F0-0D89-4CC1-B90A-671EEC4F9214}" type="datetimeFigureOut">
              <a:rPr lang="en-ID" smtClean="0"/>
              <a:t>28/12/2021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48E6E8-B8F8-43F7-BB77-0CADDECA50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7DD9D4-28B1-41DB-A077-788FD9C93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8BFFC5-80A2-4F55-A187-CEDE2BB41B74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7473234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E81EC-02FB-4C5C-86EA-7CECBF79E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BC0627-ED16-4E98-B446-68A734BCAF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E19571-9843-4C9B-BBB3-DBD733D5E5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784F0-0D89-4CC1-B90A-671EEC4F9214}" type="datetimeFigureOut">
              <a:rPr lang="en-ID" smtClean="0"/>
              <a:t>28/12/2021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013AD3-4467-4674-9C34-1CCC0317FB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986A18-EB20-483D-B6A6-94D3DCD201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8BFFC5-80A2-4F55-A187-CEDE2BB41B74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5448947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A0286-5F1B-4C0E-B67C-3FAD8180A8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5F27E1-A53B-49D5-9A12-5593308B65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E1E231-3811-4AAE-8C6E-FD85DD77FD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784F0-0D89-4CC1-B90A-671EEC4F9214}" type="datetimeFigureOut">
              <a:rPr lang="en-ID" smtClean="0"/>
              <a:t>28/12/2021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C16124-BFC8-40D2-97B4-A8615FAA5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DA40AD-4D6D-4C50-AF1C-E3259250C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8BFFC5-80A2-4F55-A187-CEDE2BB41B74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9464032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703F38-7EED-4C1A-AB75-7525A8B03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6441ED-E689-4C38-B77C-6B0E5A2B53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D4DF1A-E8B8-4EBB-BBA9-027E5F6BDD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34223E-42CE-479A-B700-09DBD7EFA8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784F0-0D89-4CC1-B90A-671EEC4F9214}" type="datetimeFigureOut">
              <a:rPr lang="en-ID" smtClean="0"/>
              <a:t>28/12/2021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5AC8DA-3FCC-4A2F-93D8-E784FA4A10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33A284-B03C-45FB-A629-33CD02C6A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8BFFC5-80A2-4F55-A187-CEDE2BB41B74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3828601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3CF8CD-ABEA-444A-8F09-EF4D4AA444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D879E8-B92B-4710-AD3B-587273AC42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C1C948-E6A7-421E-9F19-6688D3397C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25932F-90ED-4A53-8018-B5FE9B612C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4F84647-EFF9-47CB-92CB-C13AE3C970B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149E783-D84E-4142-8F73-CD7E62A5CD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784F0-0D89-4CC1-B90A-671EEC4F9214}" type="datetimeFigureOut">
              <a:rPr lang="en-ID" smtClean="0"/>
              <a:t>28/12/2021</a:t>
            </a:fld>
            <a:endParaRPr lang="en-ID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749A87-47E0-4E3D-88FD-FB0DC4B3D1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CE151EC-1E5C-4213-9A89-BBDE091EC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8BFFC5-80A2-4F55-A187-CEDE2BB41B74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6087015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C8916-A938-4784-ADEE-8F7FC26F9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D47346E-1763-4A9B-AC38-2BE9D5EB2B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784F0-0D89-4CC1-B90A-671EEC4F9214}" type="datetimeFigureOut">
              <a:rPr lang="en-ID" smtClean="0"/>
              <a:t>28/12/2021</a:t>
            </a:fld>
            <a:endParaRPr lang="en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671C09-2FEE-4160-AB8A-512DC2FD79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FDC382-E902-48E4-AA4E-FE2D571BA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8BFFC5-80A2-4F55-A187-CEDE2BB41B74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7385179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490BA41-1A70-4828-9DBE-7C7A1A2BA8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784F0-0D89-4CC1-B90A-671EEC4F9214}" type="datetimeFigureOut">
              <a:rPr lang="en-ID" smtClean="0"/>
              <a:t>28/12/2021</a:t>
            </a:fld>
            <a:endParaRPr lang="en-I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DB22EB1-A16D-4BB0-9522-9501F38AF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2FA4DE-856E-4C4B-8801-091A1F5C97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8BFFC5-80A2-4F55-A187-CEDE2BB41B74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73090333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43B269-CF4F-45B1-AD24-EC37506F2D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9FA5EA-7705-4D52-9975-B4EFCCDC08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AF6C1F-3CA7-4E16-ABF1-C6252D1A25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AE8C4E-30AD-49A5-81F4-E0F4C31E9E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784F0-0D89-4CC1-B90A-671EEC4F9214}" type="datetimeFigureOut">
              <a:rPr lang="en-ID" smtClean="0"/>
              <a:t>28/12/2021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3FA7CB-53C4-4733-B119-705AFB4085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1EF9AA-E1F1-40EB-BDFA-D021F5654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8BFFC5-80A2-4F55-A187-CEDE2BB41B74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7217785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3" descr="E:\Glico Seaweed\logo P lowres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0397" y="5990574"/>
            <a:ext cx="1752600" cy="778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E:\JUST TASK\Universitas Brawijaya\Frame-UB-BT-ala-Jpg.jpg"/>
          <p:cNvPicPr>
            <a:picLocks noChangeAspect="1" noChangeArrowheads="1"/>
          </p:cNvPicPr>
          <p:nvPr userDrawn="1"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0780295" y="223629"/>
            <a:ext cx="913887" cy="92337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66008743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4E7750-120E-4F8E-9E6A-D3D6D64ED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CC3BEAD-5C9F-47B5-A335-00C8307B182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4F75C6-BB38-4120-97EC-EC3C8849AE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2603CD-D4F1-4936-BED3-787739632D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784F0-0D89-4CC1-B90A-671EEC4F9214}" type="datetimeFigureOut">
              <a:rPr lang="en-ID" smtClean="0"/>
              <a:t>28/12/2021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AE1F45-7A3C-4627-A547-2598810DAF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68ABC4-7358-4D17-A092-722FD8D9F7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8BFFC5-80A2-4F55-A187-CEDE2BB41B74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47600150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594923-656D-42C1-9F33-3B0524D0A4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B02F90-D760-426A-AD1F-E9E6C3E4BD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4F7696-DD65-4CA0-A2A0-4247E41E26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784F0-0D89-4CC1-B90A-671EEC4F9214}" type="datetimeFigureOut">
              <a:rPr lang="en-ID" smtClean="0"/>
              <a:t>28/12/2021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51A151-7B8A-4FCD-8AC8-94C6EFB522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CDC2A8-6D2F-4D95-A683-FFA6384368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8BFFC5-80A2-4F55-A187-CEDE2BB41B74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1950112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64378A1-BB1D-476A-98D9-E5DE27FB87D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0B6267D-8325-4BC3-B1DC-D50630F59D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AA3CFF-275C-4C0B-81C9-FE0061F296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784F0-0D89-4CC1-B90A-671EEC4F9214}" type="datetimeFigureOut">
              <a:rPr lang="en-ID" smtClean="0"/>
              <a:t>28/12/2021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6A3887-71C3-4D24-A228-EDE8E5A6B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B5FA40-D49F-4F6E-8C04-C1F83CCA6B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8BFFC5-80A2-4F55-A187-CEDE2BB41B74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66451781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DE9E97-5BCD-40A4-A600-602AF2E2BB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BB1F72-6459-4659-B3A0-AF9B1BAE39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69D8EA-7986-483C-903E-ECF57761A8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4EB1B-6794-4921-8319-9A24B1B3D9B9}" type="datetimeFigureOut">
              <a:rPr lang="en-US" smtClean="0"/>
              <a:t>12/28/2021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4EC62B-D545-4BFB-A33F-7999558529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EECCD3-ED05-4CE0-B07B-4BFBA3F0C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A2DE0-1723-4F53-A181-B5887E95F7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4735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4DEE9D-63C5-44C9-A6AA-997016F17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1FA1D3-F72B-4C4C-B618-7760096A8A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0CEA69-E94D-4244-915D-244A266FF8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4EB1B-6794-4921-8319-9A24B1B3D9B9}" type="datetimeFigureOut">
              <a:rPr lang="en-US" smtClean="0"/>
              <a:t>12/28/2021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444122-15BD-431D-B613-35EFDF290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DB94B4-6E02-4482-BD3B-D4F0EBB1F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A2DE0-1723-4F53-A181-B5887E95F7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90902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A18B32-B657-4B94-BF28-03A9C61D7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A7C5F4-0650-4D4C-B489-53DA7FE29F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4BBC32-3F95-4513-9CE2-EBB044B839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4EB1B-6794-4921-8319-9A24B1B3D9B9}" type="datetimeFigureOut">
              <a:rPr lang="en-US" smtClean="0"/>
              <a:t>12/28/2021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4123F3-EC1F-40A5-AAFD-63054743F8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37D906-53D7-4D6C-8443-48629EC6E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A2DE0-1723-4F53-A181-B5887E95F7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301349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1BF00-7DDB-4E8C-B9D3-34933B964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35483A-327D-40CD-B0C7-899515B04E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4DE1E1-149B-40C6-A8D0-A45FEFDD8F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8B87F5-B8AB-4FCC-8608-36F762952B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4EB1B-6794-4921-8319-9A24B1B3D9B9}" type="datetimeFigureOut">
              <a:rPr lang="en-US" smtClean="0"/>
              <a:t>12/28/2021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61D0F7-2168-4F01-B806-4A607ABD4B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092884-D5B4-4DBB-8D70-1957ED3512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A2DE0-1723-4F53-A181-B5887E95F7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35466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92859-0C92-46EB-9487-03FD22C88A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BFC2CA-E949-4797-B595-44E17EC206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5AD9EE-C3B4-4EAF-86C5-84CFD73D74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E2658B9-B52A-4AA3-BDC3-C71D23D545D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7569C3-473C-4721-8345-FB9AA96FF90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75D289-5BCE-4DC2-AE9F-8F3BBF7059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4EB1B-6794-4921-8319-9A24B1B3D9B9}" type="datetimeFigureOut">
              <a:rPr lang="en-US" smtClean="0"/>
              <a:t>12/28/2021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1FA2D4B-EF04-4BE1-A520-71C259F97D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354F063-9DA1-4483-9BDB-8C894C4ACA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A2DE0-1723-4F53-A181-B5887E95F7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33855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B5355-4649-4CD4-8F39-096A59AF8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CA00DFE-E191-4AA5-8FFB-9CFC2C42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4EB1B-6794-4921-8319-9A24B1B3D9B9}" type="datetimeFigureOut">
              <a:rPr lang="en-US" smtClean="0"/>
              <a:t>12/28/2021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2D8320-EA39-4DB8-81D7-FDBB58B9CB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26EB7C-ECCB-43E2-A148-1AF8CD79CC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A2DE0-1723-4F53-A181-B5887E95F7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06533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5D2B07E-7AAD-4D91-88F7-6F237690E7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4EB1B-6794-4921-8319-9A24B1B3D9B9}" type="datetimeFigureOut">
              <a:rPr lang="en-US" smtClean="0"/>
              <a:t>12/28/2021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4617395-1206-464E-9E7C-637358AE5C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74DDD5-3BE1-4980-892E-9186CF504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A2DE0-1723-4F53-A181-B5887E95F7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7837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0015463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8D0150-8F7C-427E-9C25-BC358671CA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F74558-C50B-45FC-962E-C878C9C11C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D27B94-8373-445A-BB6B-B5BCA98F2E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BBC067-7823-48EF-A750-1C20DE939C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4EB1B-6794-4921-8319-9A24B1B3D9B9}" type="datetimeFigureOut">
              <a:rPr lang="en-US" smtClean="0"/>
              <a:t>12/28/2021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A1EE41-5EA4-434D-9B1F-00A0824628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7C71C9-0CE6-4983-A189-0103BB4E8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A2DE0-1723-4F53-A181-B5887E95F7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39083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284AD9-F6C5-4314-9136-959D0DE853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16F9854-005D-4C36-852E-9FA28CF6546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7EE18C-C5D2-401A-B133-D2C3CCCAC9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B49879-1EBC-4B20-89E8-12CB180754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4EB1B-6794-4921-8319-9A24B1B3D9B9}" type="datetimeFigureOut">
              <a:rPr lang="en-US" smtClean="0"/>
              <a:t>12/28/2021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E1AE4A-5FDE-4FB1-9BE3-D87C2122AF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D73F05-5E1B-4BC2-9A25-B66806E82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A2DE0-1723-4F53-A181-B5887E95F7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10199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6D168D-2081-48AA-84B2-66D86F0211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8679E77-63AA-4FDD-B3FA-FEDDDBF120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FB4690-BB0C-4684-8813-BD70F5DF1A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4EB1B-6794-4921-8319-9A24B1B3D9B9}" type="datetimeFigureOut">
              <a:rPr lang="en-US" smtClean="0"/>
              <a:t>12/28/2021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C352E4-5DCB-4CF0-9369-810D620D5F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87EF1C-2B9F-4D8E-BF73-BBF0615133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A2DE0-1723-4F53-A181-B5887E95F7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16534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ED9E8A3-9779-4CD9-8B3E-39759071604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C6208EF-CF69-4FD3-A10D-B45E32BBBB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322F5B-4600-4343-A6C5-7B1868ECAB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4EB1B-6794-4921-8319-9A24B1B3D9B9}" type="datetimeFigureOut">
              <a:rPr lang="en-US" smtClean="0"/>
              <a:t>12/28/2021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97D795-5E90-4F94-A652-DADD6F5FC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EB78B8-8CEB-469C-B689-68A983B8D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A2DE0-1723-4F53-A181-B5887E95F7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23405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e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正方形/長方形 42"/>
          <p:cNvSpPr/>
          <p:nvPr userDrawn="1"/>
        </p:nvSpPr>
        <p:spPr>
          <a:xfrm>
            <a:off x="0" y="1"/>
            <a:ext cx="12192000" cy="3429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900"/>
          </a:p>
        </p:txBody>
      </p:sp>
      <p:sp>
        <p:nvSpPr>
          <p:cNvPr id="44" name="正方形/長方形 43"/>
          <p:cNvSpPr/>
          <p:nvPr userDrawn="1"/>
        </p:nvSpPr>
        <p:spPr>
          <a:xfrm rot="18900000">
            <a:off x="2589424" y="1388053"/>
            <a:ext cx="7803077" cy="9237913"/>
          </a:xfrm>
          <a:custGeom>
            <a:avLst/>
            <a:gdLst/>
            <a:ahLst/>
            <a:cxnLst/>
            <a:rect l="l" t="t" r="r" b="b"/>
            <a:pathLst>
              <a:path w="11703601" h="13856870">
                <a:moveTo>
                  <a:pt x="11703601" y="2930668"/>
                </a:moveTo>
                <a:lnTo>
                  <a:pt x="11703601" y="13128263"/>
                </a:lnTo>
                <a:lnTo>
                  <a:pt x="10974994" y="13856870"/>
                </a:lnTo>
                <a:lnTo>
                  <a:pt x="0" y="2881876"/>
                </a:lnTo>
                <a:lnTo>
                  <a:pt x="1" y="0"/>
                </a:lnTo>
                <a:lnTo>
                  <a:pt x="7317135" y="7317134"/>
                </a:lnTo>
                <a:close/>
              </a:path>
            </a:pathLst>
          </a:custGeom>
          <a:solidFill>
            <a:schemeClr val="accent3">
              <a:lumMod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90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7006968" y="6309607"/>
            <a:ext cx="3860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ja-JP" dirty="0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 userDrawn="1">
            <p:ph type="sldNum" sz="quarter" idx="11"/>
          </p:nvPr>
        </p:nvSpPr>
        <p:spPr>
          <a:xfrm>
            <a:off x="11425059" y="6288533"/>
            <a:ext cx="720143" cy="365125"/>
          </a:xfrm>
          <a:prstGeom prst="rect">
            <a:avLst/>
          </a:prstGeom>
        </p:spPr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26" name="図プレースホルダー 19"/>
          <p:cNvSpPr>
            <a:spLocks noGrp="1"/>
          </p:cNvSpPr>
          <p:nvPr>
            <p:ph type="pic" sz="quarter" idx="12" hasCustomPrompt="1"/>
          </p:nvPr>
        </p:nvSpPr>
        <p:spPr>
          <a:xfrm>
            <a:off x="451891" y="1595859"/>
            <a:ext cx="6932503" cy="3897377"/>
          </a:xfrm>
          <a:solidFill>
            <a:schemeClr val="accent3">
              <a:lumMod val="20000"/>
              <a:lumOff val="80000"/>
            </a:schemeClr>
          </a:solidFill>
        </p:spPr>
        <p:txBody>
          <a:bodyPr>
            <a:normAutofit/>
          </a:bodyPr>
          <a:lstStyle>
            <a:lvl1pPr>
              <a:defRPr sz="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grpSp>
        <p:nvGrpSpPr>
          <p:cNvPr id="38" name="グループ化 37"/>
          <p:cNvGrpSpPr/>
          <p:nvPr userDrawn="1"/>
        </p:nvGrpSpPr>
        <p:grpSpPr>
          <a:xfrm>
            <a:off x="451893" y="1200182"/>
            <a:ext cx="6932503" cy="395670"/>
            <a:chOff x="4888773" y="2065794"/>
            <a:chExt cx="8534400" cy="487140"/>
          </a:xfrm>
        </p:grpSpPr>
        <p:sp>
          <p:nvSpPr>
            <p:cNvPr id="27" name="角丸四角形 7"/>
            <p:cNvSpPr/>
            <p:nvPr userDrawn="1"/>
          </p:nvSpPr>
          <p:spPr>
            <a:xfrm>
              <a:off x="4888773" y="2065794"/>
              <a:ext cx="8534400" cy="487140"/>
            </a:xfrm>
            <a:custGeom>
              <a:avLst/>
              <a:gdLst/>
              <a:ahLst/>
              <a:cxnLst/>
              <a:rect l="l" t="t" r="r" b="b"/>
              <a:pathLst>
                <a:path w="8534400" h="487140">
                  <a:moveTo>
                    <a:pt x="148176" y="0"/>
                  </a:moveTo>
                  <a:lnTo>
                    <a:pt x="8386224" y="0"/>
                  </a:lnTo>
                  <a:cubicBezTo>
                    <a:pt x="8468059" y="0"/>
                    <a:pt x="8534400" y="66341"/>
                    <a:pt x="8534400" y="148176"/>
                  </a:cubicBezTo>
                  <a:lnTo>
                    <a:pt x="8534400" y="487140"/>
                  </a:lnTo>
                  <a:lnTo>
                    <a:pt x="0" y="487140"/>
                  </a:lnTo>
                  <a:lnTo>
                    <a:pt x="0" y="148176"/>
                  </a:lnTo>
                  <a:cubicBezTo>
                    <a:pt x="0" y="66341"/>
                    <a:pt x="66341" y="0"/>
                    <a:pt x="148176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900"/>
            </a:p>
          </p:txBody>
        </p:sp>
        <p:sp>
          <p:nvSpPr>
            <p:cNvPr id="28" name="正方形/長方形 27"/>
            <p:cNvSpPr/>
            <p:nvPr userDrawn="1"/>
          </p:nvSpPr>
          <p:spPr>
            <a:xfrm>
              <a:off x="4888773" y="2489434"/>
              <a:ext cx="8534400" cy="63500"/>
            </a:xfrm>
            <a:prstGeom prst="rect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900"/>
            </a:p>
          </p:txBody>
        </p:sp>
        <p:grpSp>
          <p:nvGrpSpPr>
            <p:cNvPr id="29" name="グループ化 28"/>
            <p:cNvGrpSpPr/>
            <p:nvPr userDrawn="1"/>
          </p:nvGrpSpPr>
          <p:grpSpPr>
            <a:xfrm>
              <a:off x="5071109" y="2204589"/>
              <a:ext cx="542925" cy="142875"/>
              <a:chOff x="2524125" y="1614487"/>
              <a:chExt cx="542925" cy="142875"/>
            </a:xfrm>
          </p:grpSpPr>
          <p:sp>
            <p:nvSpPr>
              <p:cNvPr id="30" name="円/楕円 29"/>
              <p:cNvSpPr/>
              <p:nvPr userDrawn="1"/>
            </p:nvSpPr>
            <p:spPr>
              <a:xfrm>
                <a:off x="2524125" y="1614487"/>
                <a:ext cx="142875" cy="142875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900"/>
              </a:p>
            </p:txBody>
          </p:sp>
          <p:sp>
            <p:nvSpPr>
              <p:cNvPr id="31" name="円/楕円 30"/>
              <p:cNvSpPr/>
              <p:nvPr userDrawn="1"/>
            </p:nvSpPr>
            <p:spPr>
              <a:xfrm>
                <a:off x="2724150" y="1614487"/>
                <a:ext cx="142875" cy="142875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900"/>
              </a:p>
            </p:txBody>
          </p:sp>
          <p:sp>
            <p:nvSpPr>
              <p:cNvPr id="32" name="円/楕円 31"/>
              <p:cNvSpPr/>
              <p:nvPr userDrawn="1"/>
            </p:nvSpPr>
            <p:spPr>
              <a:xfrm>
                <a:off x="2924175" y="1614487"/>
                <a:ext cx="142875" cy="142875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900"/>
              </a:p>
            </p:txBody>
          </p:sp>
        </p:grpSp>
        <p:grpSp>
          <p:nvGrpSpPr>
            <p:cNvPr id="33" name="グループ化 32"/>
            <p:cNvGrpSpPr/>
            <p:nvPr userDrawn="1"/>
          </p:nvGrpSpPr>
          <p:grpSpPr>
            <a:xfrm>
              <a:off x="13043533" y="2180776"/>
              <a:ext cx="200026" cy="190500"/>
              <a:chOff x="7781924" y="1704975"/>
              <a:chExt cx="200026" cy="190500"/>
            </a:xfrm>
            <a:solidFill>
              <a:schemeClr val="tx1">
                <a:lumMod val="50000"/>
                <a:lumOff val="50000"/>
              </a:schemeClr>
            </a:solidFill>
          </p:grpSpPr>
          <p:sp>
            <p:nvSpPr>
              <p:cNvPr id="34" name="正方形/長方形 33"/>
              <p:cNvSpPr/>
              <p:nvPr userDrawn="1"/>
            </p:nvSpPr>
            <p:spPr>
              <a:xfrm>
                <a:off x="7781925" y="1704975"/>
                <a:ext cx="200025" cy="4762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900"/>
              </a:p>
            </p:txBody>
          </p:sp>
          <p:sp>
            <p:nvSpPr>
              <p:cNvPr id="35" name="正方形/長方形 34"/>
              <p:cNvSpPr/>
              <p:nvPr userDrawn="1"/>
            </p:nvSpPr>
            <p:spPr>
              <a:xfrm>
                <a:off x="7781925" y="1776413"/>
                <a:ext cx="200025" cy="4762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900"/>
              </a:p>
            </p:txBody>
          </p:sp>
          <p:sp>
            <p:nvSpPr>
              <p:cNvPr id="36" name="正方形/長方形 35"/>
              <p:cNvSpPr/>
              <p:nvPr userDrawn="1"/>
            </p:nvSpPr>
            <p:spPr>
              <a:xfrm>
                <a:off x="7781924" y="1847850"/>
                <a:ext cx="200025" cy="4762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900"/>
              </a:p>
            </p:txBody>
          </p:sp>
        </p:grpSp>
      </p:grpSp>
      <p:sp>
        <p:nvSpPr>
          <p:cNvPr id="41" name="正方形/長方形 40"/>
          <p:cNvSpPr/>
          <p:nvPr userDrawn="1"/>
        </p:nvSpPr>
        <p:spPr>
          <a:xfrm>
            <a:off x="7752330" y="2684978"/>
            <a:ext cx="3792751" cy="7869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900" dirty="0"/>
          </a:p>
        </p:txBody>
      </p:sp>
      <p:sp>
        <p:nvSpPr>
          <p:cNvPr id="48" name="正方形/長方形 47"/>
          <p:cNvSpPr/>
          <p:nvPr userDrawn="1"/>
        </p:nvSpPr>
        <p:spPr>
          <a:xfrm>
            <a:off x="0" y="7"/>
            <a:ext cx="12192000" cy="7454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900"/>
          </a:p>
        </p:txBody>
      </p:sp>
    </p:spTree>
    <p:extLst>
      <p:ext uri="{BB962C8B-B14F-4D97-AF65-F5344CB8AC3E}">
        <p14:creationId xmlns:p14="http://schemas.microsoft.com/office/powerpoint/2010/main" val="136868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4" grpId="0" animBg="1"/>
      <p:bldP spid="26" grpId="0" animBg="1"/>
      <p:bldP spid="26" grpId="1" animBg="1"/>
      <p:bldP spid="41" grpId="0" animBg="1"/>
    </p:bld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523817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059AEB-731E-4751-96F2-44F680ADB536}" type="datetimeFigureOut">
              <a:rPr lang="id-ID" smtClean="0"/>
              <a:t>28/12/2021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250A0-F9EA-4B24-8DFC-218A42067D4E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4577642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059AEB-731E-4751-96F2-44F680ADB536}" type="datetimeFigureOut">
              <a:rPr lang="id-ID" smtClean="0"/>
              <a:t>28/12/2021</a:t>
            </a:fld>
            <a:endParaRPr lang="id-ID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250A0-F9EA-4B24-8DFC-218A42067D4E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4824249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059AEB-731E-4751-96F2-44F680ADB536}" type="datetimeFigureOut">
              <a:rPr lang="id-ID" smtClean="0"/>
              <a:t>28/12/2021</a:t>
            </a:fld>
            <a:endParaRPr lang="id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250A0-F9EA-4B24-8DFC-218A42067D4E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6111162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059AEB-731E-4751-96F2-44F680ADB536}" type="datetimeFigureOut">
              <a:rPr lang="id-ID" smtClean="0"/>
              <a:t>28/12/2021</a:t>
            </a:fld>
            <a:endParaRPr lang="id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250A0-F9EA-4B24-8DFC-218A42067D4E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9011820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059AEB-731E-4751-96F2-44F680ADB536}" type="datetimeFigureOut">
              <a:rPr lang="id-ID" smtClean="0"/>
              <a:t>28/12/2021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250A0-F9EA-4B24-8DFC-218A42067D4E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8758307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d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059AEB-731E-4751-96F2-44F680ADB536}" type="datetimeFigureOut">
              <a:rPr lang="id-ID" smtClean="0"/>
              <a:t>28/12/2021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250A0-F9EA-4B24-8DFC-218A42067D4E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9220783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059AEB-731E-4751-96F2-44F680ADB536}" type="datetimeFigureOut">
              <a:rPr lang="id-ID" smtClean="0"/>
              <a:t>28/12/2021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B250A0-F9EA-4B24-8DFC-218A42067D4E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9266839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DC0EE7E-9B60-4721-A136-3C65C87C8D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266767-9B97-4BB4-9789-B741239AF4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81BF77-5D54-42C8-BDF3-057D7D5C61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F784F0-0D89-4CC1-B90A-671EEC4F9214}" type="datetimeFigureOut">
              <a:rPr lang="en-ID" smtClean="0"/>
              <a:t>28/12/2021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4B3246-69E5-4B1F-B405-C0A3069FB6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16278C-CE66-481F-818F-D1130BC236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8BFFC5-80A2-4F55-A187-CEDE2BB41B74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5619788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0B72EBF-DCFA-441A-BD70-3688B109AA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B6362E-2DBF-47A4-B3A5-A841071321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2ECD5D-A80B-4D50-903B-84D75AA1040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54EB1B-6794-4921-8319-9A24B1B3D9B9}" type="datetimeFigureOut">
              <a:rPr lang="en-US" smtClean="0"/>
              <a:t>12/28/2021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E522AC-0777-4803-B75C-C22F8B5A74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71A247-F4DE-434A-BE0A-2EC7602BD7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4A2DE0-1723-4F53-A181-B5887E95F7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5988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Relationship Id="rId6" Type="http://schemas.openxmlformats.org/officeDocument/2006/relationships/chart" Target="../charts/chart7.xml"/><Relationship Id="rId5" Type="http://schemas.openxmlformats.org/officeDocument/2006/relationships/image" Target="../media/image26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chart" Target="../charts/chart8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Relationship Id="rId6" Type="http://schemas.microsoft.com/office/2007/relationships/hdphoto" Target="../media/hdphoto2.wdp"/><Relationship Id="rId5" Type="http://schemas.openxmlformats.org/officeDocument/2006/relationships/image" Target="../media/image27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chart" Target="../charts/chart9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Relationship Id="rId6" Type="http://schemas.microsoft.com/office/2007/relationships/hdphoto" Target="../media/hdphoto3.wdp"/><Relationship Id="rId5" Type="http://schemas.openxmlformats.org/officeDocument/2006/relationships/image" Target="../media/image28.pn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Relationship Id="rId6" Type="http://schemas.openxmlformats.org/officeDocument/2006/relationships/chart" Target="../charts/chart10.xml"/><Relationship Id="rId5" Type="http://schemas.openxmlformats.org/officeDocument/2006/relationships/image" Target="../media/image29.pn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5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2.jpe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.png"/><Relationship Id="rId18" Type="http://schemas.openxmlformats.org/officeDocument/2006/relationships/slide" Target="slide8.xml"/><Relationship Id="rId26" Type="http://schemas.openxmlformats.org/officeDocument/2006/relationships/image" Target="../media/image16.png"/><Relationship Id="rId3" Type="http://schemas.openxmlformats.org/officeDocument/2006/relationships/image" Target="../media/image6.png"/><Relationship Id="rId21" Type="http://schemas.openxmlformats.org/officeDocument/2006/relationships/slide" Target="slide11.xml"/><Relationship Id="rId34" Type="http://schemas.openxmlformats.org/officeDocument/2006/relationships/image" Target="../media/image18.png"/><Relationship Id="rId7" Type="http://schemas.openxmlformats.org/officeDocument/2006/relationships/image" Target="../media/image9.png"/><Relationship Id="rId12" Type="http://schemas.openxmlformats.org/officeDocument/2006/relationships/slide" Target="slide6.xml"/><Relationship Id="rId17" Type="http://schemas.openxmlformats.org/officeDocument/2006/relationships/image" Target="../media/image13.png"/><Relationship Id="rId25" Type="http://schemas.openxmlformats.org/officeDocument/2006/relationships/image" Target="../media/image15.png"/><Relationship Id="rId33" Type="http://schemas.openxmlformats.org/officeDocument/2006/relationships/slide" Target="slide9.xml"/><Relationship Id="rId2" Type="http://schemas.openxmlformats.org/officeDocument/2006/relationships/image" Target="../media/image8.png"/><Relationship Id="rId16" Type="http://schemas.openxmlformats.org/officeDocument/2006/relationships/image" Target="../media/image12.png"/><Relationship Id="rId20" Type="http://schemas.openxmlformats.org/officeDocument/2006/relationships/image" Target="../media/image14.png"/><Relationship Id="rId29" Type="http://schemas.openxmlformats.org/officeDocument/2006/relationships/image" Target="../media/image17.png"/><Relationship Id="rId1" Type="http://schemas.openxmlformats.org/officeDocument/2006/relationships/slideLayout" Target="../slideLayouts/slideLayout13.xml"/><Relationship Id="rId6" Type="http://schemas.openxmlformats.org/officeDocument/2006/relationships/slide" Target="slide4.xml"/><Relationship Id="rId11" Type="http://schemas.openxmlformats.org/officeDocument/2006/relationships/image" Target="../media/image11.png"/><Relationship Id="rId24" Type="http://schemas.openxmlformats.org/officeDocument/2006/relationships/slide" Target="slide12.xml"/><Relationship Id="rId32" Type="http://schemas.openxmlformats.org/officeDocument/2006/relationships/image" Target="../media/image18.png"/><Relationship Id="rId5" Type="http://schemas.openxmlformats.org/officeDocument/2006/relationships/image" Target="../media/image9.png"/><Relationship Id="rId15" Type="http://schemas.openxmlformats.org/officeDocument/2006/relationships/slide" Target="slide7.xml"/><Relationship Id="rId23" Type="http://schemas.openxmlformats.org/officeDocument/2006/relationships/image" Target="../media/image15.png"/><Relationship Id="rId28" Type="http://schemas.openxmlformats.org/officeDocument/2006/relationships/image" Target="../media/image16.png"/><Relationship Id="rId10" Type="http://schemas.openxmlformats.org/officeDocument/2006/relationships/image" Target="../media/image10.png"/><Relationship Id="rId19" Type="http://schemas.openxmlformats.org/officeDocument/2006/relationships/image" Target="../media/image13.png"/><Relationship Id="rId31" Type="http://schemas.openxmlformats.org/officeDocument/2006/relationships/image" Target="../media/image17.png"/><Relationship Id="rId4" Type="http://schemas.openxmlformats.org/officeDocument/2006/relationships/image" Target="../media/image7.png"/><Relationship Id="rId9" Type="http://schemas.openxmlformats.org/officeDocument/2006/relationships/slide" Target="slide5.xml"/><Relationship Id="rId14" Type="http://schemas.openxmlformats.org/officeDocument/2006/relationships/image" Target="../media/image12.png"/><Relationship Id="rId22" Type="http://schemas.openxmlformats.org/officeDocument/2006/relationships/image" Target="../media/image14.png"/><Relationship Id="rId27" Type="http://schemas.openxmlformats.org/officeDocument/2006/relationships/slide" Target="slide10.xml"/><Relationship Id="rId30" Type="http://schemas.openxmlformats.org/officeDocument/2006/relationships/slide" Target="slide13.xml"/><Relationship Id="rId8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Relationship Id="rId6" Type="http://schemas.openxmlformats.org/officeDocument/2006/relationships/chart" Target="../charts/chart1.xml"/><Relationship Id="rId5" Type="http://schemas.openxmlformats.org/officeDocument/2006/relationships/image" Target="../media/image20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Relationship Id="rId6" Type="http://schemas.openxmlformats.org/officeDocument/2006/relationships/chart" Target="../charts/chart2.xml"/><Relationship Id="rId5" Type="http://schemas.openxmlformats.org/officeDocument/2006/relationships/image" Target="../media/image21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chart" Target="../charts/chart3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Relationship Id="rId6" Type="http://schemas.microsoft.com/office/2007/relationships/hdphoto" Target="../media/hdphoto1.wdp"/><Relationship Id="rId5" Type="http://schemas.openxmlformats.org/officeDocument/2006/relationships/image" Target="../media/image22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Relationship Id="rId6" Type="http://schemas.openxmlformats.org/officeDocument/2006/relationships/chart" Target="../charts/chart4.xml"/><Relationship Id="rId5" Type="http://schemas.openxmlformats.org/officeDocument/2006/relationships/image" Target="../media/image23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Relationship Id="rId6" Type="http://schemas.openxmlformats.org/officeDocument/2006/relationships/chart" Target="../charts/chart5.xml"/><Relationship Id="rId5" Type="http://schemas.openxmlformats.org/officeDocument/2006/relationships/image" Target="../media/image24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Relationship Id="rId6" Type="http://schemas.openxmlformats.org/officeDocument/2006/relationships/chart" Target="../charts/chart6.xml"/><Relationship Id="rId5" Type="http://schemas.openxmlformats.org/officeDocument/2006/relationships/image" Target="../media/image25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/>
          <p:cNvCxnSpPr/>
          <p:nvPr/>
        </p:nvCxnSpPr>
        <p:spPr>
          <a:xfrm>
            <a:off x="4563820" y="-23875"/>
            <a:ext cx="0" cy="6858000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/>
          <p:cNvCxnSpPr/>
          <p:nvPr/>
        </p:nvCxnSpPr>
        <p:spPr>
          <a:xfrm>
            <a:off x="1521161" y="0"/>
            <a:ext cx="0" cy="6858000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flipH="1">
            <a:off x="0" y="1870496"/>
            <a:ext cx="1104523" cy="0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H="1">
            <a:off x="0" y="4922759"/>
            <a:ext cx="1025236" cy="0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1104523" y="1869806"/>
            <a:ext cx="11087477" cy="0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1025236" y="4922759"/>
            <a:ext cx="11166764" cy="0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PANAH FADE"/>
          <p:cNvSpPr/>
          <p:nvPr/>
        </p:nvSpPr>
        <p:spPr>
          <a:xfrm>
            <a:off x="3962399" y="1869806"/>
            <a:ext cx="2133600" cy="3075709"/>
          </a:xfrm>
          <a:prstGeom prst="chevron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Chevron 18"/>
          <p:cNvSpPr/>
          <p:nvPr/>
        </p:nvSpPr>
        <p:spPr>
          <a:xfrm rot="10800000">
            <a:off x="0" y="1847050"/>
            <a:ext cx="2133600" cy="3075709"/>
          </a:xfrm>
          <a:prstGeom prst="chevron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PANAH 1.1"/>
          <p:cNvSpPr/>
          <p:nvPr/>
        </p:nvSpPr>
        <p:spPr>
          <a:xfrm rot="16200000">
            <a:off x="1981199" y="4154776"/>
            <a:ext cx="2133600" cy="3075709"/>
          </a:xfrm>
          <a:prstGeom prst="chevron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PANAH 1"/>
          <p:cNvSpPr/>
          <p:nvPr/>
        </p:nvSpPr>
        <p:spPr>
          <a:xfrm rot="5400000">
            <a:off x="1981199" y="-393892"/>
            <a:ext cx="2133600" cy="3075709"/>
          </a:xfrm>
          <a:prstGeom prst="chevron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-623456" y="4989388"/>
            <a:ext cx="13438909" cy="652271"/>
          </a:xfrm>
          <a:prstGeom prst="rect">
            <a:avLst/>
          </a:prstGeom>
          <a:solidFill>
            <a:srgbClr val="272A32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-623455" y="1143962"/>
            <a:ext cx="13438908" cy="652271"/>
          </a:xfrm>
          <a:prstGeom prst="rect">
            <a:avLst/>
          </a:prstGeom>
          <a:solidFill>
            <a:srgbClr val="272A3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6" name="LOGO UB1" descr="E:\JUST TASK\Universitas Brawijaya\Frame-UB-BT-ala-Jpg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064884" y="2423009"/>
            <a:ext cx="1966232" cy="198665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38" name="PANAH 2.1"/>
          <p:cNvSpPr/>
          <p:nvPr/>
        </p:nvSpPr>
        <p:spPr>
          <a:xfrm rot="10800000">
            <a:off x="4183654" y="1869805"/>
            <a:ext cx="2133600" cy="3075709"/>
          </a:xfrm>
          <a:prstGeom prst="chevron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PANAH 2"/>
          <p:cNvSpPr/>
          <p:nvPr/>
        </p:nvSpPr>
        <p:spPr>
          <a:xfrm>
            <a:off x="-243148" y="1854956"/>
            <a:ext cx="2133600" cy="3075709"/>
          </a:xfrm>
          <a:prstGeom prst="chevron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133502E-A852-4C9D-86EB-F0B79A591877}"/>
              </a:ext>
            </a:extLst>
          </p:cNvPr>
          <p:cNvSpPr/>
          <p:nvPr/>
        </p:nvSpPr>
        <p:spPr>
          <a:xfrm>
            <a:off x="6389352" y="2644768"/>
            <a:ext cx="5498621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3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800" b="1" dirty="0">
                <a:ln w="12700">
                  <a:noFill/>
                  <a:prstDash val="solid"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Exo" panose="02000503000000000000" pitchFamily="50" charset="0"/>
                <a:ea typeface="Adobe Gothic Std B" panose="020B0800000000000000" pitchFamily="34" charset="-128"/>
                <a:cs typeface="Droid" panose="020B0606030804020204" pitchFamily="34" charset="0"/>
              </a:rPr>
              <a:t>WELCOME!</a:t>
            </a:r>
            <a:endParaRPr kumimoji="0" lang="en-US" sz="8800" b="1" i="0" u="none" strike="noStrike" kern="1200" cap="none" spc="0" normalizeH="0" baseline="0" noProof="0" dirty="0">
              <a:ln w="12700">
                <a:noFill/>
                <a:prstDash val="solid"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Exo" panose="02000503000000000000" pitchFamily="50" charset="0"/>
              <a:ea typeface="Adobe Gothic Std B" panose="020B0800000000000000" pitchFamily="34" charset="-128"/>
              <a:cs typeface="Droid" panose="020B06060308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2828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2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"/>
                            </p:stCondLst>
                            <p:childTnLst>
                              <p:par>
                                <p:cTn id="22" presetID="19" presetClass="entr" presetSubtype="10" repeatCount="3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6" presetClass="emph" presetSubtype="0" fill="hold" nodeType="withEffect">
                                  <p:stCondLst>
                                    <p:cond delay="100"/>
                                  </p:stCondLst>
                                  <p:iterate type="wd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32" dur="250" tmFilter="0, 0; .2, .5; .8, .5; 1, 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3" dur="125" autoRev="1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4" presetID="35" presetClass="emph" presetSubtype="0" repeatCount="2000" fill="hold" grpId="1" nodeType="withEffect">
                                  <p:stCondLst>
                                    <p:cond delay="300"/>
                                  </p:stCondLst>
                                  <p:iterate type="wd">
                                    <p:tmPct val="0"/>
                                  </p:iterate>
                                  <p:childTnLst>
                                    <p:anim calcmode="discrete" valueType="str">
                                      <p:cBhvr>
                                        <p:cTn id="35" dur="25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5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300"/>
                            </p:stCondLst>
                            <p:childTnLst>
                              <p:par>
                                <p:cTn id="4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550"/>
                            </p:stCondLst>
                            <p:childTnLst>
                              <p:par>
                                <p:cTn id="57" presetID="53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8" dur="25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25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0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800"/>
                            </p:stCondLst>
                            <p:childTnLst>
                              <p:par>
                                <p:cTn id="63" presetID="2" presetClass="exit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4" dur="25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25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8" dur="25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25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2050"/>
                            </p:stCondLst>
                            <p:childTnLst>
                              <p:par>
                                <p:cTn id="72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73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76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2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79" dur="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2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82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2300"/>
                            </p:stCondLst>
                            <p:childTnLst>
                              <p:par>
                                <p:cTn id="85" presetID="2" presetClass="exit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6" dur="25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25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0" dur="25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25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2550"/>
                            </p:stCondLst>
                            <p:childTnLst>
                              <p:par>
                                <p:cTn id="9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9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2800"/>
                            </p:stCondLst>
                            <p:childTnLst>
                              <p:par>
                                <p:cTn id="101" presetID="2" presetClass="exit" presetSubtype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2" dur="25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25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6" dur="25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25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3050"/>
                            </p:stCondLst>
                            <p:childTnLst>
                              <p:par>
                                <p:cTn id="110" presetID="2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1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2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14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53" presetClass="exit" presetSubtype="32" fill="hold" grpId="2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11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19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3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6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3550"/>
                            </p:stCondLst>
                            <p:childTnLst>
                              <p:par>
                                <p:cTn id="128" presetID="22" presetClass="exit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29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2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32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5" grpId="0" animBg="1"/>
      <p:bldP spid="5" grpId="1" animBg="1"/>
      <p:bldP spid="2" grpId="0" animBg="1"/>
      <p:bldP spid="2" grpId="1" animBg="1"/>
      <p:bldP spid="38" grpId="0" animBg="1"/>
      <p:bldP spid="38" grpId="1" animBg="1"/>
      <p:bldP spid="39" grpId="0" animBg="1"/>
      <p:bldP spid="39" grpId="1" animBg="1"/>
      <p:bldP spid="17" grpId="0" uiExpand="1" build="p"/>
      <p:bldP spid="17" grpId="1" uiExpand="1" build="allAtOnce"/>
      <p:bldP spid="17" grpId="2" build="allAtOnce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arallelogram 29">
            <a:extLst>
              <a:ext uri="{FF2B5EF4-FFF2-40B4-BE49-F238E27FC236}">
                <a16:creationId xmlns:a16="http://schemas.microsoft.com/office/drawing/2014/main" id="{12EFD1C4-8FB2-4948-BB1C-3C37A3373C60}"/>
              </a:ext>
            </a:extLst>
          </p:cNvPr>
          <p:cNvSpPr/>
          <p:nvPr/>
        </p:nvSpPr>
        <p:spPr>
          <a:xfrm>
            <a:off x="-427930" y="-34952"/>
            <a:ext cx="10452533" cy="617077"/>
          </a:xfrm>
          <a:prstGeom prst="parallelogram">
            <a:avLst>
              <a:gd name="adj" fmla="val 67454"/>
            </a:avLst>
          </a:prstGeom>
          <a:solidFill>
            <a:srgbClr val="00206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Parallelogram 30">
            <a:extLst>
              <a:ext uri="{FF2B5EF4-FFF2-40B4-BE49-F238E27FC236}">
                <a16:creationId xmlns:a16="http://schemas.microsoft.com/office/drawing/2014/main" id="{22AF0894-D9D1-420F-8D38-0CBDF87CE700}"/>
              </a:ext>
            </a:extLst>
          </p:cNvPr>
          <p:cNvSpPr/>
          <p:nvPr/>
        </p:nvSpPr>
        <p:spPr>
          <a:xfrm rot="300000">
            <a:off x="9740751" y="-37502"/>
            <a:ext cx="462197" cy="634140"/>
          </a:xfrm>
          <a:prstGeom prst="parallelogram">
            <a:avLst>
              <a:gd name="adj" fmla="val 67454"/>
            </a:avLst>
          </a:prstGeom>
          <a:solidFill>
            <a:srgbClr val="00206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Parallelogram 31">
            <a:extLst>
              <a:ext uri="{FF2B5EF4-FFF2-40B4-BE49-F238E27FC236}">
                <a16:creationId xmlns:a16="http://schemas.microsoft.com/office/drawing/2014/main" id="{A4D6867F-1B24-4AD7-9230-2A5561B61EC6}"/>
              </a:ext>
            </a:extLst>
          </p:cNvPr>
          <p:cNvSpPr/>
          <p:nvPr/>
        </p:nvSpPr>
        <p:spPr>
          <a:xfrm rot="300000">
            <a:off x="10016818" y="-20439"/>
            <a:ext cx="462197" cy="617077"/>
          </a:xfrm>
          <a:prstGeom prst="parallelogram">
            <a:avLst>
              <a:gd name="adj" fmla="val 67454"/>
            </a:avLst>
          </a:prstGeom>
          <a:solidFill>
            <a:srgbClr val="00206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Parallelogram 32">
            <a:extLst>
              <a:ext uri="{FF2B5EF4-FFF2-40B4-BE49-F238E27FC236}">
                <a16:creationId xmlns:a16="http://schemas.microsoft.com/office/drawing/2014/main" id="{7DA1EF26-AEC6-4549-92AA-A8F344FB1980}"/>
              </a:ext>
            </a:extLst>
          </p:cNvPr>
          <p:cNvSpPr/>
          <p:nvPr/>
        </p:nvSpPr>
        <p:spPr>
          <a:xfrm>
            <a:off x="10301414" y="-34952"/>
            <a:ext cx="2057265" cy="617076"/>
          </a:xfrm>
          <a:prstGeom prst="parallelogram">
            <a:avLst>
              <a:gd name="adj" fmla="val 67454"/>
            </a:avLst>
          </a:prstGeom>
          <a:solidFill>
            <a:srgbClr val="00206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503451D-B4BE-49EE-96EF-D5404ECB9763}"/>
              </a:ext>
            </a:extLst>
          </p:cNvPr>
          <p:cNvGrpSpPr/>
          <p:nvPr/>
        </p:nvGrpSpPr>
        <p:grpSpPr>
          <a:xfrm>
            <a:off x="-402101" y="122443"/>
            <a:ext cx="12677228" cy="6785256"/>
            <a:chOff x="-402101" y="122443"/>
            <a:chExt cx="12677228" cy="6785256"/>
          </a:xfrm>
        </p:grpSpPr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B44879E6-258C-4DE4-9ACA-D59C637F114E}"/>
                </a:ext>
              </a:extLst>
            </p:cNvPr>
            <p:cNvSpPr/>
            <p:nvPr/>
          </p:nvSpPr>
          <p:spPr>
            <a:xfrm>
              <a:off x="28017" y="122443"/>
              <a:ext cx="7127526" cy="749508"/>
            </a:xfrm>
            <a:prstGeom prst="roundRect">
              <a:avLst>
                <a:gd name="adj" fmla="val 30667"/>
              </a:avLst>
            </a:prstGeom>
            <a:solidFill>
              <a:srgbClr val="F3ECC2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0ECAA31F-27A5-48F2-8C63-14607EFA90B6}"/>
                </a:ext>
              </a:extLst>
            </p:cNvPr>
            <p:cNvGrpSpPr/>
            <p:nvPr/>
          </p:nvGrpSpPr>
          <p:grpSpPr>
            <a:xfrm>
              <a:off x="-402101" y="6313629"/>
              <a:ext cx="12677228" cy="594070"/>
              <a:chOff x="-485228" y="6293910"/>
              <a:chExt cx="12677228" cy="594070"/>
            </a:xfrm>
            <a:solidFill>
              <a:srgbClr val="002060"/>
            </a:solidFill>
          </p:grpSpPr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28149BFC-AAD0-4D5B-819A-2E6603BE6A69}"/>
                  </a:ext>
                </a:extLst>
              </p:cNvPr>
              <p:cNvGrpSpPr/>
              <p:nvPr/>
            </p:nvGrpSpPr>
            <p:grpSpPr>
              <a:xfrm>
                <a:off x="-485228" y="6293910"/>
                <a:ext cx="12677228" cy="594070"/>
                <a:chOff x="-485228" y="6293910"/>
                <a:chExt cx="12677228" cy="594070"/>
              </a:xfrm>
              <a:grpFill/>
            </p:grpSpPr>
            <p:sp>
              <p:nvSpPr>
                <p:cNvPr id="10" name="Parallelogram 9">
                  <a:extLst>
                    <a:ext uri="{FF2B5EF4-FFF2-40B4-BE49-F238E27FC236}">
                      <a16:creationId xmlns:a16="http://schemas.microsoft.com/office/drawing/2014/main" id="{3B983E0E-A66B-49B0-BBC2-739DA2F62BCD}"/>
                    </a:ext>
                  </a:extLst>
                </p:cNvPr>
                <p:cNvSpPr/>
                <p:nvPr/>
              </p:nvSpPr>
              <p:spPr>
                <a:xfrm flipH="1">
                  <a:off x="784486" y="6453265"/>
                  <a:ext cx="11407514" cy="434715"/>
                </a:xfrm>
                <a:prstGeom prst="parallelogram">
                  <a:avLst>
                    <a:gd name="adj" fmla="val 67454"/>
                  </a:avLst>
                </a:prstGeom>
                <a:grpFill/>
                <a:ln>
                  <a:noFill/>
                </a:ln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1" name="Parallelogram 10">
                  <a:extLst>
                    <a:ext uri="{FF2B5EF4-FFF2-40B4-BE49-F238E27FC236}">
                      <a16:creationId xmlns:a16="http://schemas.microsoft.com/office/drawing/2014/main" id="{544141F9-43EE-4FF5-A116-2D479BD8F5B3}"/>
                    </a:ext>
                  </a:extLst>
                </p:cNvPr>
                <p:cNvSpPr/>
                <p:nvPr/>
              </p:nvSpPr>
              <p:spPr>
                <a:xfrm flipH="1">
                  <a:off x="-485228" y="6293910"/>
                  <a:ext cx="4489669" cy="594070"/>
                </a:xfrm>
                <a:prstGeom prst="parallelogram">
                  <a:avLst>
                    <a:gd name="adj" fmla="val 67454"/>
                  </a:avLst>
                </a:prstGeom>
                <a:grpFill/>
                <a:ln>
                  <a:noFill/>
                </a:ln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pic>
              <p:nvPicPr>
                <p:cNvPr id="12" name="Picture 2">
                  <a:extLst>
                    <a:ext uri="{FF2B5EF4-FFF2-40B4-BE49-F238E27FC236}">
                      <a16:creationId xmlns:a16="http://schemas.microsoft.com/office/drawing/2014/main" id="{07D31C3E-4A17-42EF-895D-AB7B43213E6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56149" y="6323890"/>
                  <a:ext cx="494221" cy="496635"/>
                </a:xfrm>
                <a:prstGeom prst="rect">
                  <a:avLst/>
                </a:prstGeom>
                <a:grpFill/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</p:pic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DC65434A-0B2B-48F9-93BF-3A43E06A0E62}"/>
                    </a:ext>
                  </a:extLst>
                </p:cNvPr>
                <p:cNvSpPr txBox="1"/>
                <p:nvPr/>
              </p:nvSpPr>
              <p:spPr>
                <a:xfrm>
                  <a:off x="650370" y="6406279"/>
                  <a:ext cx="3038006" cy="369332"/>
                </a:xfrm>
                <a:prstGeom prst="rect">
                  <a:avLst/>
                </a:prstGeom>
                <a:grp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entury Gothic" panose="020B0502020202020204" pitchFamily="34" charset="0"/>
                      <a:ea typeface="+mn-ea"/>
                      <a:cs typeface="+mn-cs"/>
                    </a:rPr>
                    <a:t>UNIVERSITAS BRAWIJAYA</a:t>
                  </a:r>
                </a:p>
              </p:txBody>
            </p:sp>
          </p:grp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E659700-FF1C-45D2-A48F-D97B92EE740A}"/>
                  </a:ext>
                </a:extLst>
              </p:cNvPr>
              <p:cNvSpPr txBox="1"/>
              <p:nvPr/>
            </p:nvSpPr>
            <p:spPr>
              <a:xfrm>
                <a:off x="3906462" y="6488668"/>
                <a:ext cx="6901363" cy="369332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i-FI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+mn-ea"/>
                    <a:cs typeface="+mn-cs"/>
                  </a:rPr>
                  <a:t>FINAL PROJECT MOM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 pitchFamily="34" charset="0"/>
                  <a:ea typeface="+mn-ea"/>
                  <a:cs typeface="+mn-cs"/>
                </a:endParaRPr>
              </a:p>
            </p:txBody>
          </p:sp>
        </p:grp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89416AD2-4911-447D-BE50-073D8AA89C7F}"/>
              </a:ext>
            </a:extLst>
          </p:cNvPr>
          <p:cNvSpPr txBox="1"/>
          <p:nvPr/>
        </p:nvSpPr>
        <p:spPr>
          <a:xfrm>
            <a:off x="770892" y="211994"/>
            <a:ext cx="65073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E8505B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Benua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E8505B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 &amp; Negara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E8505B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Tujuan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E8505B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E8505B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Ekspor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E8505B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E8505B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Terbanyak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E8505B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FB453EF-AEE8-4409-9D78-BEB5ECAA5A79}"/>
              </a:ext>
            </a:extLst>
          </p:cNvPr>
          <p:cNvGrpSpPr/>
          <p:nvPr/>
        </p:nvGrpSpPr>
        <p:grpSpPr>
          <a:xfrm>
            <a:off x="10799902" y="65038"/>
            <a:ext cx="1161937" cy="417095"/>
            <a:chOff x="8499550" y="21021"/>
            <a:chExt cx="2667079" cy="909324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962A949B-E318-4DE9-8957-9B2D6AC5BF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99550" y="83840"/>
              <a:ext cx="1316428" cy="783686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BB89EA62-A455-48A4-8F96-C64561EC615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17641" y="21021"/>
              <a:ext cx="1048988" cy="909324"/>
            </a:xfrm>
            <a:prstGeom prst="rect">
              <a:avLst/>
            </a:prstGeom>
          </p:spPr>
        </p:pic>
      </p:grpSp>
      <p:pic>
        <p:nvPicPr>
          <p:cNvPr id="10242" name="Picture 2" descr="Export - Free shipping and delivery icons">
            <a:extLst>
              <a:ext uri="{FF2B5EF4-FFF2-40B4-BE49-F238E27FC236}">
                <a16:creationId xmlns:a16="http://schemas.microsoft.com/office/drawing/2014/main" id="{F8BB3C42-930F-4D93-BEF5-1AE206068F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589" y="105590"/>
            <a:ext cx="674472" cy="674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E0E54001-D50B-45DC-A12A-2D8954132F6E}"/>
              </a:ext>
            </a:extLst>
          </p:cNvPr>
          <p:cNvSpPr txBox="1"/>
          <p:nvPr/>
        </p:nvSpPr>
        <p:spPr>
          <a:xfrm>
            <a:off x="7317070" y="2828835"/>
            <a:ext cx="47827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Benua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 &amp; Negara yang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Memiliki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Tujuan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Ekspor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Terbanyak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Yaitu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Asia (Taiwan)</a:t>
            </a:r>
          </a:p>
        </p:txBody>
      </p:sp>
      <p:graphicFrame>
        <p:nvGraphicFramePr>
          <p:cNvPr id="29" name="Chart 28">
            <a:extLst>
              <a:ext uri="{FF2B5EF4-FFF2-40B4-BE49-F238E27FC236}">
                <a16:creationId xmlns:a16="http://schemas.microsoft.com/office/drawing/2014/main" id="{A6014151-793E-403A-854D-03F68D12C7A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95421504"/>
              </p:ext>
            </p:extLst>
          </p:nvPr>
        </p:nvGraphicFramePr>
        <p:xfrm>
          <a:off x="239277" y="1277257"/>
          <a:ext cx="7127526" cy="45578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pSp>
        <p:nvGrpSpPr>
          <p:cNvPr id="34" name="Group 33">
            <a:extLst>
              <a:ext uri="{FF2B5EF4-FFF2-40B4-BE49-F238E27FC236}">
                <a16:creationId xmlns:a16="http://schemas.microsoft.com/office/drawing/2014/main" id="{EDC73E59-B890-420B-A651-7F9A5A941B08}"/>
              </a:ext>
            </a:extLst>
          </p:cNvPr>
          <p:cNvGrpSpPr/>
          <p:nvPr/>
        </p:nvGrpSpPr>
        <p:grpSpPr>
          <a:xfrm>
            <a:off x="1291771" y="1669144"/>
            <a:ext cx="6075032" cy="3599542"/>
            <a:chOff x="4129410" y="1416827"/>
            <a:chExt cx="6075032" cy="4185650"/>
          </a:xfrm>
        </p:grpSpPr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1C894BBC-C9A3-4647-9841-BFBF3E29B0C2}"/>
                </a:ext>
              </a:extLst>
            </p:cNvPr>
            <p:cNvCxnSpPr>
              <a:cxnSpLocks/>
              <a:stCxn id="29" idx="3"/>
              <a:endCxn id="36" idx="3"/>
            </p:cNvCxnSpPr>
            <p:nvPr/>
          </p:nvCxnSpPr>
          <p:spPr>
            <a:xfrm flipH="1" flipV="1">
              <a:off x="4927696" y="3509652"/>
              <a:ext cx="5276746" cy="101482"/>
            </a:xfrm>
            <a:prstGeom prst="straightConnector1">
              <a:avLst/>
            </a:prstGeom>
            <a:ln w="38100">
              <a:solidFill>
                <a:srgbClr val="E8505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64272EF8-974F-4EE9-98F2-1CCBD1C06217}"/>
                </a:ext>
              </a:extLst>
            </p:cNvPr>
            <p:cNvSpPr/>
            <p:nvPr/>
          </p:nvSpPr>
          <p:spPr>
            <a:xfrm>
              <a:off x="4129410" y="1416827"/>
              <a:ext cx="798286" cy="4185650"/>
            </a:xfrm>
            <a:prstGeom prst="rect">
              <a:avLst/>
            </a:prstGeom>
            <a:noFill/>
            <a:ln w="38100">
              <a:solidFill>
                <a:srgbClr val="E8505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</p:spTree>
    <p:extLst>
      <p:ext uri="{BB962C8B-B14F-4D97-AF65-F5344CB8AC3E}">
        <p14:creationId xmlns:p14="http://schemas.microsoft.com/office/powerpoint/2010/main" val="3920985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ll/>
      </p:transition>
    </mc:Choice>
    <mc:Fallback xmlns="">
      <p:transition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503451D-B4BE-49EE-96EF-D5404ECB9763}"/>
              </a:ext>
            </a:extLst>
          </p:cNvPr>
          <p:cNvGrpSpPr/>
          <p:nvPr/>
        </p:nvGrpSpPr>
        <p:grpSpPr>
          <a:xfrm>
            <a:off x="-427930" y="-37502"/>
            <a:ext cx="12786609" cy="6945201"/>
            <a:chOff x="-427930" y="-37502"/>
            <a:chExt cx="12786609" cy="6945201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89F3E6FA-1386-4F8C-A057-6221182C6D04}"/>
                </a:ext>
              </a:extLst>
            </p:cNvPr>
            <p:cNvGrpSpPr/>
            <p:nvPr/>
          </p:nvGrpSpPr>
          <p:grpSpPr>
            <a:xfrm>
              <a:off x="-427930" y="-37502"/>
              <a:ext cx="12786609" cy="634140"/>
              <a:chOff x="-299802" y="-2550"/>
              <a:chExt cx="12786609" cy="634140"/>
            </a:xfrm>
          </p:grpSpPr>
          <p:sp>
            <p:nvSpPr>
              <p:cNvPr id="18" name="Parallelogram 17">
                <a:extLst>
                  <a:ext uri="{FF2B5EF4-FFF2-40B4-BE49-F238E27FC236}">
                    <a16:creationId xmlns:a16="http://schemas.microsoft.com/office/drawing/2014/main" id="{2A60BB7D-DDF1-4591-93BE-E3DF45B18874}"/>
                  </a:ext>
                </a:extLst>
              </p:cNvPr>
              <p:cNvSpPr/>
              <p:nvPr/>
            </p:nvSpPr>
            <p:spPr>
              <a:xfrm>
                <a:off x="-299802" y="0"/>
                <a:ext cx="10452533" cy="617077"/>
              </a:xfrm>
              <a:prstGeom prst="parallelogram">
                <a:avLst>
                  <a:gd name="adj" fmla="val 67454"/>
                </a:avLst>
              </a:prstGeom>
              <a:solidFill>
                <a:srgbClr val="002060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" name="Parallelogram 18">
                <a:extLst>
                  <a:ext uri="{FF2B5EF4-FFF2-40B4-BE49-F238E27FC236}">
                    <a16:creationId xmlns:a16="http://schemas.microsoft.com/office/drawing/2014/main" id="{A318134A-3A11-4400-8FC9-DBD5284675D7}"/>
                  </a:ext>
                </a:extLst>
              </p:cNvPr>
              <p:cNvSpPr/>
              <p:nvPr/>
            </p:nvSpPr>
            <p:spPr>
              <a:xfrm rot="300000">
                <a:off x="9868879" y="-2550"/>
                <a:ext cx="462197" cy="634140"/>
              </a:xfrm>
              <a:prstGeom prst="parallelogram">
                <a:avLst>
                  <a:gd name="adj" fmla="val 67454"/>
                </a:avLst>
              </a:prstGeom>
              <a:solidFill>
                <a:srgbClr val="002060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" name="Parallelogram 19">
                <a:extLst>
                  <a:ext uri="{FF2B5EF4-FFF2-40B4-BE49-F238E27FC236}">
                    <a16:creationId xmlns:a16="http://schemas.microsoft.com/office/drawing/2014/main" id="{7F0C7691-9252-4A6B-A20F-314F28452B44}"/>
                  </a:ext>
                </a:extLst>
              </p:cNvPr>
              <p:cNvSpPr/>
              <p:nvPr/>
            </p:nvSpPr>
            <p:spPr>
              <a:xfrm rot="300000">
                <a:off x="10144946" y="14513"/>
                <a:ext cx="462197" cy="617077"/>
              </a:xfrm>
              <a:prstGeom prst="parallelogram">
                <a:avLst>
                  <a:gd name="adj" fmla="val 67454"/>
                </a:avLst>
              </a:prstGeom>
              <a:solidFill>
                <a:srgbClr val="002060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" name="Parallelogram 20">
                <a:extLst>
                  <a:ext uri="{FF2B5EF4-FFF2-40B4-BE49-F238E27FC236}">
                    <a16:creationId xmlns:a16="http://schemas.microsoft.com/office/drawing/2014/main" id="{D92C7262-5AE4-4CEA-B71A-92772D9A7BE1}"/>
                  </a:ext>
                </a:extLst>
              </p:cNvPr>
              <p:cNvSpPr/>
              <p:nvPr/>
            </p:nvSpPr>
            <p:spPr>
              <a:xfrm>
                <a:off x="10429542" y="0"/>
                <a:ext cx="2057265" cy="617076"/>
              </a:xfrm>
              <a:prstGeom prst="parallelogram">
                <a:avLst>
                  <a:gd name="adj" fmla="val 67454"/>
                </a:avLst>
              </a:prstGeom>
              <a:solidFill>
                <a:srgbClr val="002060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0ECAA31F-27A5-48F2-8C63-14607EFA90B6}"/>
                </a:ext>
              </a:extLst>
            </p:cNvPr>
            <p:cNvGrpSpPr/>
            <p:nvPr/>
          </p:nvGrpSpPr>
          <p:grpSpPr>
            <a:xfrm>
              <a:off x="-402101" y="6313629"/>
              <a:ext cx="12677228" cy="594070"/>
              <a:chOff x="-485228" y="6293910"/>
              <a:chExt cx="12677228" cy="594070"/>
            </a:xfrm>
            <a:solidFill>
              <a:srgbClr val="002060"/>
            </a:solidFill>
          </p:grpSpPr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28149BFC-AAD0-4D5B-819A-2E6603BE6A69}"/>
                  </a:ext>
                </a:extLst>
              </p:cNvPr>
              <p:cNvGrpSpPr/>
              <p:nvPr/>
            </p:nvGrpSpPr>
            <p:grpSpPr>
              <a:xfrm>
                <a:off x="-485228" y="6293910"/>
                <a:ext cx="12677228" cy="594070"/>
                <a:chOff x="-485228" y="6293910"/>
                <a:chExt cx="12677228" cy="594070"/>
              </a:xfrm>
              <a:grpFill/>
            </p:grpSpPr>
            <p:sp>
              <p:nvSpPr>
                <p:cNvPr id="10" name="Parallelogram 9">
                  <a:extLst>
                    <a:ext uri="{FF2B5EF4-FFF2-40B4-BE49-F238E27FC236}">
                      <a16:creationId xmlns:a16="http://schemas.microsoft.com/office/drawing/2014/main" id="{3B983E0E-A66B-49B0-BBC2-739DA2F62BCD}"/>
                    </a:ext>
                  </a:extLst>
                </p:cNvPr>
                <p:cNvSpPr/>
                <p:nvPr/>
              </p:nvSpPr>
              <p:spPr>
                <a:xfrm flipH="1">
                  <a:off x="784486" y="6453265"/>
                  <a:ext cx="11407514" cy="434715"/>
                </a:xfrm>
                <a:prstGeom prst="parallelogram">
                  <a:avLst>
                    <a:gd name="adj" fmla="val 67454"/>
                  </a:avLst>
                </a:prstGeom>
                <a:grpFill/>
                <a:ln>
                  <a:noFill/>
                </a:ln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1" name="Parallelogram 10">
                  <a:extLst>
                    <a:ext uri="{FF2B5EF4-FFF2-40B4-BE49-F238E27FC236}">
                      <a16:creationId xmlns:a16="http://schemas.microsoft.com/office/drawing/2014/main" id="{544141F9-43EE-4FF5-A116-2D479BD8F5B3}"/>
                    </a:ext>
                  </a:extLst>
                </p:cNvPr>
                <p:cNvSpPr/>
                <p:nvPr/>
              </p:nvSpPr>
              <p:spPr>
                <a:xfrm flipH="1">
                  <a:off x="-485228" y="6293910"/>
                  <a:ext cx="4489669" cy="594070"/>
                </a:xfrm>
                <a:prstGeom prst="parallelogram">
                  <a:avLst>
                    <a:gd name="adj" fmla="val 67454"/>
                  </a:avLst>
                </a:prstGeom>
                <a:grpFill/>
                <a:ln>
                  <a:noFill/>
                </a:ln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pic>
              <p:nvPicPr>
                <p:cNvPr id="12" name="Picture 2">
                  <a:extLst>
                    <a:ext uri="{FF2B5EF4-FFF2-40B4-BE49-F238E27FC236}">
                      <a16:creationId xmlns:a16="http://schemas.microsoft.com/office/drawing/2014/main" id="{07D31C3E-4A17-42EF-895D-AB7B43213E6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56149" y="6323890"/>
                  <a:ext cx="494221" cy="496635"/>
                </a:xfrm>
                <a:prstGeom prst="rect">
                  <a:avLst/>
                </a:prstGeom>
                <a:grpFill/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</p:pic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DC65434A-0B2B-48F9-93BF-3A43E06A0E62}"/>
                    </a:ext>
                  </a:extLst>
                </p:cNvPr>
                <p:cNvSpPr txBox="1"/>
                <p:nvPr/>
              </p:nvSpPr>
              <p:spPr>
                <a:xfrm>
                  <a:off x="650370" y="6406279"/>
                  <a:ext cx="3038006" cy="369332"/>
                </a:xfrm>
                <a:prstGeom prst="rect">
                  <a:avLst/>
                </a:prstGeom>
                <a:grp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entury Gothic" panose="020B0502020202020204" pitchFamily="34" charset="0"/>
                      <a:ea typeface="+mn-ea"/>
                      <a:cs typeface="+mn-cs"/>
                    </a:rPr>
                    <a:t>UNIVERSITAS BRAWIJAYA</a:t>
                  </a:r>
                </a:p>
              </p:txBody>
            </p:sp>
          </p:grp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E659700-FF1C-45D2-A48F-D97B92EE740A}"/>
                  </a:ext>
                </a:extLst>
              </p:cNvPr>
              <p:cNvSpPr txBox="1"/>
              <p:nvPr/>
            </p:nvSpPr>
            <p:spPr>
              <a:xfrm>
                <a:off x="3906462" y="6488668"/>
                <a:ext cx="6901363" cy="369332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i-FI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+mn-ea"/>
                    <a:cs typeface="+mn-cs"/>
                  </a:rPr>
                  <a:t>FINAL PROJECT MOM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 pitchFamily="34" charset="0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FB453EF-AEE8-4409-9D78-BEB5ECAA5A79}"/>
              </a:ext>
            </a:extLst>
          </p:cNvPr>
          <p:cNvGrpSpPr/>
          <p:nvPr/>
        </p:nvGrpSpPr>
        <p:grpSpPr>
          <a:xfrm>
            <a:off x="10749077" y="78791"/>
            <a:ext cx="1161937" cy="417095"/>
            <a:chOff x="8499550" y="21021"/>
            <a:chExt cx="2667079" cy="909324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962A949B-E318-4DE9-8957-9B2D6AC5BF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99550" y="83840"/>
              <a:ext cx="1316428" cy="783686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BB89EA62-A455-48A4-8F96-C64561EC615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17641" y="21021"/>
              <a:ext cx="1048988" cy="909324"/>
            </a:xfrm>
            <a:prstGeom prst="rect">
              <a:avLst/>
            </a:prstGeom>
          </p:spPr>
        </p:pic>
      </p:grp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42F3E5FE-CA15-4BFF-86EE-ACF389CE79F5}"/>
              </a:ext>
            </a:extLst>
          </p:cNvPr>
          <p:cNvSpPr/>
          <p:nvPr/>
        </p:nvSpPr>
        <p:spPr>
          <a:xfrm>
            <a:off x="66032" y="120076"/>
            <a:ext cx="7127526" cy="749508"/>
          </a:xfrm>
          <a:prstGeom prst="roundRect">
            <a:avLst>
              <a:gd name="adj" fmla="val 30667"/>
            </a:avLst>
          </a:prstGeom>
          <a:solidFill>
            <a:srgbClr val="F3ECC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6" name="Picture 2" descr="Ekonomi | Cirebon Satu Data">
            <a:extLst>
              <a:ext uri="{FF2B5EF4-FFF2-40B4-BE49-F238E27FC236}">
                <a16:creationId xmlns:a16="http://schemas.microsoft.com/office/drawing/2014/main" id="{6916FA3C-4C85-4FEC-A8DE-7162E7AE9F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667" b="97778" l="0" r="97778">
                        <a14:foregroundMark x1="19556" y1="36889" x2="68000" y2="27556"/>
                        <a14:foregroundMark x1="68000" y1="27556" x2="82222" y2="57778"/>
                        <a14:foregroundMark x1="82222" y1="57778" x2="63111" y2="74667"/>
                        <a14:foregroundMark x1="63111" y1="74667" x2="40889" y2="79111"/>
                        <a14:foregroundMark x1="40889" y1="79111" x2="22222" y2="41778"/>
                        <a14:foregroundMark x1="22222" y1="41778" x2="39556" y2="57778"/>
                        <a14:foregroundMark x1="39556" y1="57778" x2="41778" y2="34222"/>
                        <a14:foregroundMark x1="41778" y1="34222" x2="69333" y2="32444"/>
                        <a14:foregroundMark x1="69333" y1="32444" x2="80000" y2="56444"/>
                        <a14:foregroundMark x1="80000" y1="56444" x2="80889" y2="25778"/>
                        <a14:foregroundMark x1="80889" y1="25778" x2="54222" y2="11111"/>
                        <a14:foregroundMark x1="54222" y1="11111" x2="22667" y2="17778"/>
                        <a14:foregroundMark x1="22667" y1="17778" x2="8000" y2="48444"/>
                        <a14:foregroundMark x1="8000" y1="48444" x2="18222" y2="75111"/>
                        <a14:foregroundMark x1="18222" y1="75111" x2="39111" y2="88000"/>
                        <a14:foregroundMark x1="39111" y1="88000" x2="70222" y2="83111"/>
                        <a14:foregroundMark x1="70667" y1="78222" x2="80444" y2="57333"/>
                        <a14:foregroundMark x1="70667" y1="79556" x2="84444" y2="52889"/>
                        <a14:foregroundMark x1="84444" y1="52889" x2="85778" y2="52444"/>
                        <a14:foregroundMark x1="85778" y1="36000" x2="92000" y2="55556"/>
                        <a14:foregroundMark x1="52000" y1="26222" x2="31111" y2="12889"/>
                        <a14:foregroundMark x1="37333" y1="11556" x2="56444" y2="7111"/>
                        <a14:foregroundMark x1="39556" y1="11111" x2="59111" y2="16000"/>
                        <a14:foregroundMark x1="57333" y1="8889" x2="87556" y2="28444"/>
                        <a14:foregroundMark x1="64889" y1="5778" x2="84444" y2="24000"/>
                        <a14:foregroundMark x1="84444" y1="24000" x2="84444" y2="24000"/>
                        <a14:foregroundMark x1="80889" y1="21778" x2="92000" y2="55556"/>
                        <a14:foregroundMark x1="92000" y1="55556" x2="92000" y2="58667"/>
                        <a14:foregroundMark x1="94667" y1="36889" x2="93333" y2="61778"/>
                        <a14:foregroundMark x1="88000" y1="71556" x2="73778" y2="85778"/>
                        <a14:foregroundMark x1="84444" y1="75111" x2="94667" y2="66667"/>
                        <a14:foregroundMark x1="53778" y1="88444" x2="40889" y2="95111"/>
                        <a14:foregroundMark x1="7556" y1="56000" x2="6667" y2="51556"/>
                        <a14:foregroundMark x1="5333" y1="48444" x2="12444" y2="51111"/>
                        <a14:foregroundMark x1="19556" y1="49778" x2="52000" y2="40444"/>
                        <a14:foregroundMark x1="12000" y1="41333" x2="63111" y2="41778"/>
                        <a14:foregroundMark x1="16889" y1="50222" x2="52444" y2="40444"/>
                        <a14:foregroundMark x1="30222" y1="40444" x2="54667" y2="38667"/>
                        <a14:foregroundMark x1="32000" y1="37333" x2="52444" y2="34667"/>
                        <a14:foregroundMark x1="32000" y1="41778" x2="55111" y2="43111"/>
                        <a14:foregroundMark x1="27556" y1="48889" x2="53778" y2="49778"/>
                        <a14:foregroundMark x1="26667" y1="41778" x2="53333" y2="44000"/>
                        <a14:foregroundMark x1="76000" y1="40000" x2="97778" y2="46667"/>
                        <a14:foregroundMark x1="43111" y1="9778" x2="41778" y2="3111"/>
                        <a14:foregroundMark x1="45333" y1="94222" x2="51556" y2="96444"/>
                        <a14:foregroundMark x1="51556" y1="96444" x2="55111" y2="98222"/>
                        <a14:foregroundMark x1="4444" y1="48000" x2="0" y2="457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420" y="162037"/>
            <a:ext cx="622318" cy="622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89416AD2-4911-447D-BE50-073D8AA89C7F}"/>
              </a:ext>
            </a:extLst>
          </p:cNvPr>
          <p:cNvSpPr txBox="1"/>
          <p:nvPr/>
        </p:nvSpPr>
        <p:spPr>
          <a:xfrm>
            <a:off x="927796" y="213812"/>
            <a:ext cx="73607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1" i="0" u="none" strike="noStrike" kern="1200" cap="none" spc="0" normalizeH="0" baseline="0" noProof="0" dirty="0">
                <a:ln>
                  <a:noFill/>
                </a:ln>
                <a:solidFill>
                  <a:srgbClr val="E8505B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Total </a:t>
            </a:r>
            <a:r>
              <a:rPr kumimoji="0" lang="es-E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E8505B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Laba</a:t>
            </a:r>
            <a:r>
              <a:rPr kumimoji="0" lang="es-ES" sz="2400" b="1" i="0" u="none" strike="noStrike" kern="1200" cap="none" spc="0" normalizeH="0" baseline="0" noProof="0" dirty="0">
                <a:ln>
                  <a:noFill/>
                </a:ln>
                <a:solidFill>
                  <a:srgbClr val="E8505B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 </a:t>
            </a:r>
            <a:r>
              <a:rPr kumimoji="0" lang="es-E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E8505B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Bersih</a:t>
            </a:r>
            <a:r>
              <a:rPr kumimoji="0" lang="es-ES" sz="2400" b="1" i="0" u="none" strike="noStrike" kern="1200" cap="none" spc="0" normalizeH="0" baseline="0" noProof="0" dirty="0">
                <a:ln>
                  <a:noFill/>
                </a:ln>
                <a:solidFill>
                  <a:srgbClr val="E8505B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 </a:t>
            </a:r>
            <a:r>
              <a:rPr kumimoji="0" lang="es-E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E8505B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Tahun</a:t>
            </a:r>
            <a:r>
              <a:rPr kumimoji="0" lang="es-ES" sz="2400" b="1" i="0" u="none" strike="noStrike" kern="1200" cap="none" spc="0" normalizeH="0" baseline="0" noProof="0" dirty="0">
                <a:ln>
                  <a:noFill/>
                </a:ln>
                <a:solidFill>
                  <a:srgbClr val="E8505B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 2010 - 2017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F23EF30-D0EB-43A7-A1BF-D12B1251E942}"/>
              </a:ext>
            </a:extLst>
          </p:cNvPr>
          <p:cNvSpPr txBox="1"/>
          <p:nvPr/>
        </p:nvSpPr>
        <p:spPr>
          <a:xfrm>
            <a:off x="7205820" y="2743233"/>
            <a:ext cx="42481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Total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Laba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Bersih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Tertinggi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Terdapat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 pada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Tahun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 2011</a:t>
            </a:r>
          </a:p>
        </p:txBody>
      </p:sp>
      <p:graphicFrame>
        <p:nvGraphicFramePr>
          <p:cNvPr id="23" name="Chart 22">
            <a:extLst>
              <a:ext uri="{FF2B5EF4-FFF2-40B4-BE49-F238E27FC236}">
                <a16:creationId xmlns:a16="http://schemas.microsoft.com/office/drawing/2014/main" id="{2301AAB6-B58A-41B5-B2D8-E309D2669F0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88670274"/>
              </p:ext>
            </p:extLst>
          </p:nvPr>
        </p:nvGraphicFramePr>
        <p:xfrm>
          <a:off x="101600" y="1422401"/>
          <a:ext cx="7104220" cy="43107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pSp>
        <p:nvGrpSpPr>
          <p:cNvPr id="29" name="Group 28">
            <a:extLst>
              <a:ext uri="{FF2B5EF4-FFF2-40B4-BE49-F238E27FC236}">
                <a16:creationId xmlns:a16="http://schemas.microsoft.com/office/drawing/2014/main" id="{EE2305A6-5644-40F8-9F7D-E2BFDD900C44}"/>
              </a:ext>
            </a:extLst>
          </p:cNvPr>
          <p:cNvGrpSpPr/>
          <p:nvPr/>
        </p:nvGrpSpPr>
        <p:grpSpPr>
          <a:xfrm>
            <a:off x="2133600" y="1609425"/>
            <a:ext cx="5175510" cy="1480140"/>
            <a:chOff x="2327564" y="1745673"/>
            <a:chExt cx="4981546" cy="1343892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6F8A1FE8-DBA5-4E4B-B4DD-D5CC13E7E25D}"/>
                </a:ext>
              </a:extLst>
            </p:cNvPr>
            <p:cNvCxnSpPr>
              <a:cxnSpLocks/>
              <a:endCxn id="32" idx="6"/>
            </p:cNvCxnSpPr>
            <p:nvPr/>
          </p:nvCxnSpPr>
          <p:spPr>
            <a:xfrm flipH="1" flipV="1">
              <a:off x="2854036" y="2015837"/>
              <a:ext cx="4455074" cy="1073728"/>
            </a:xfrm>
            <a:prstGeom prst="straightConnector1">
              <a:avLst/>
            </a:prstGeom>
            <a:ln w="38100">
              <a:solidFill>
                <a:srgbClr val="E8505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596E8147-20EF-4C56-9F95-1D2801FC2BE1}"/>
                </a:ext>
              </a:extLst>
            </p:cNvPr>
            <p:cNvSpPr/>
            <p:nvPr/>
          </p:nvSpPr>
          <p:spPr>
            <a:xfrm>
              <a:off x="2327564" y="1745673"/>
              <a:ext cx="526472" cy="540327"/>
            </a:xfrm>
            <a:prstGeom prst="ellipse">
              <a:avLst/>
            </a:prstGeom>
            <a:noFill/>
            <a:ln w="57150">
              <a:solidFill>
                <a:srgbClr val="E8505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</p:spTree>
    <p:extLst>
      <p:ext uri="{BB962C8B-B14F-4D97-AF65-F5344CB8AC3E}">
        <p14:creationId xmlns:p14="http://schemas.microsoft.com/office/powerpoint/2010/main" val="1767787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ll/>
      </p:transition>
    </mc:Choice>
    <mc:Fallback xmlns="">
      <p:transition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503451D-B4BE-49EE-96EF-D5404ECB9763}"/>
              </a:ext>
            </a:extLst>
          </p:cNvPr>
          <p:cNvGrpSpPr/>
          <p:nvPr/>
        </p:nvGrpSpPr>
        <p:grpSpPr>
          <a:xfrm>
            <a:off x="-427930" y="-37502"/>
            <a:ext cx="12786609" cy="6945201"/>
            <a:chOff x="-427930" y="-37502"/>
            <a:chExt cx="12786609" cy="6945201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89F3E6FA-1386-4F8C-A057-6221182C6D04}"/>
                </a:ext>
              </a:extLst>
            </p:cNvPr>
            <p:cNvGrpSpPr/>
            <p:nvPr/>
          </p:nvGrpSpPr>
          <p:grpSpPr>
            <a:xfrm>
              <a:off x="-427930" y="-37502"/>
              <a:ext cx="12786609" cy="634140"/>
              <a:chOff x="-299802" y="-2550"/>
              <a:chExt cx="12786609" cy="634140"/>
            </a:xfrm>
          </p:grpSpPr>
          <p:sp>
            <p:nvSpPr>
              <p:cNvPr id="18" name="Parallelogram 17">
                <a:extLst>
                  <a:ext uri="{FF2B5EF4-FFF2-40B4-BE49-F238E27FC236}">
                    <a16:creationId xmlns:a16="http://schemas.microsoft.com/office/drawing/2014/main" id="{2A60BB7D-DDF1-4591-93BE-E3DF45B18874}"/>
                  </a:ext>
                </a:extLst>
              </p:cNvPr>
              <p:cNvSpPr/>
              <p:nvPr/>
            </p:nvSpPr>
            <p:spPr>
              <a:xfrm>
                <a:off x="-299802" y="0"/>
                <a:ext cx="10452533" cy="617077"/>
              </a:xfrm>
              <a:prstGeom prst="parallelogram">
                <a:avLst>
                  <a:gd name="adj" fmla="val 67454"/>
                </a:avLst>
              </a:prstGeom>
              <a:solidFill>
                <a:srgbClr val="002060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" name="Parallelogram 18">
                <a:extLst>
                  <a:ext uri="{FF2B5EF4-FFF2-40B4-BE49-F238E27FC236}">
                    <a16:creationId xmlns:a16="http://schemas.microsoft.com/office/drawing/2014/main" id="{A318134A-3A11-4400-8FC9-DBD5284675D7}"/>
                  </a:ext>
                </a:extLst>
              </p:cNvPr>
              <p:cNvSpPr/>
              <p:nvPr/>
            </p:nvSpPr>
            <p:spPr>
              <a:xfrm rot="300000">
                <a:off x="9868879" y="-2550"/>
                <a:ext cx="462197" cy="634140"/>
              </a:xfrm>
              <a:prstGeom prst="parallelogram">
                <a:avLst>
                  <a:gd name="adj" fmla="val 67454"/>
                </a:avLst>
              </a:prstGeom>
              <a:solidFill>
                <a:srgbClr val="002060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" name="Parallelogram 19">
                <a:extLst>
                  <a:ext uri="{FF2B5EF4-FFF2-40B4-BE49-F238E27FC236}">
                    <a16:creationId xmlns:a16="http://schemas.microsoft.com/office/drawing/2014/main" id="{7F0C7691-9252-4A6B-A20F-314F28452B44}"/>
                  </a:ext>
                </a:extLst>
              </p:cNvPr>
              <p:cNvSpPr/>
              <p:nvPr/>
            </p:nvSpPr>
            <p:spPr>
              <a:xfrm rot="300000">
                <a:off x="10144946" y="14513"/>
                <a:ext cx="462197" cy="617077"/>
              </a:xfrm>
              <a:prstGeom prst="parallelogram">
                <a:avLst>
                  <a:gd name="adj" fmla="val 67454"/>
                </a:avLst>
              </a:prstGeom>
              <a:solidFill>
                <a:srgbClr val="002060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" name="Parallelogram 20">
                <a:extLst>
                  <a:ext uri="{FF2B5EF4-FFF2-40B4-BE49-F238E27FC236}">
                    <a16:creationId xmlns:a16="http://schemas.microsoft.com/office/drawing/2014/main" id="{D92C7262-5AE4-4CEA-B71A-92772D9A7BE1}"/>
                  </a:ext>
                </a:extLst>
              </p:cNvPr>
              <p:cNvSpPr/>
              <p:nvPr/>
            </p:nvSpPr>
            <p:spPr>
              <a:xfrm>
                <a:off x="10429542" y="0"/>
                <a:ext cx="2057265" cy="617076"/>
              </a:xfrm>
              <a:prstGeom prst="parallelogram">
                <a:avLst>
                  <a:gd name="adj" fmla="val 67454"/>
                </a:avLst>
              </a:prstGeom>
              <a:solidFill>
                <a:srgbClr val="002060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0ECAA31F-27A5-48F2-8C63-14607EFA90B6}"/>
                </a:ext>
              </a:extLst>
            </p:cNvPr>
            <p:cNvGrpSpPr/>
            <p:nvPr/>
          </p:nvGrpSpPr>
          <p:grpSpPr>
            <a:xfrm>
              <a:off x="-402101" y="6313629"/>
              <a:ext cx="12677228" cy="594070"/>
              <a:chOff x="-485228" y="6293910"/>
              <a:chExt cx="12677228" cy="594070"/>
            </a:xfrm>
            <a:solidFill>
              <a:srgbClr val="002060"/>
            </a:solidFill>
          </p:grpSpPr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28149BFC-AAD0-4D5B-819A-2E6603BE6A69}"/>
                  </a:ext>
                </a:extLst>
              </p:cNvPr>
              <p:cNvGrpSpPr/>
              <p:nvPr/>
            </p:nvGrpSpPr>
            <p:grpSpPr>
              <a:xfrm>
                <a:off x="-485228" y="6293910"/>
                <a:ext cx="12677228" cy="594070"/>
                <a:chOff x="-485228" y="6293910"/>
                <a:chExt cx="12677228" cy="594070"/>
              </a:xfrm>
              <a:grpFill/>
            </p:grpSpPr>
            <p:sp>
              <p:nvSpPr>
                <p:cNvPr id="10" name="Parallelogram 9">
                  <a:extLst>
                    <a:ext uri="{FF2B5EF4-FFF2-40B4-BE49-F238E27FC236}">
                      <a16:creationId xmlns:a16="http://schemas.microsoft.com/office/drawing/2014/main" id="{3B983E0E-A66B-49B0-BBC2-739DA2F62BCD}"/>
                    </a:ext>
                  </a:extLst>
                </p:cNvPr>
                <p:cNvSpPr/>
                <p:nvPr/>
              </p:nvSpPr>
              <p:spPr>
                <a:xfrm flipH="1">
                  <a:off x="784486" y="6453265"/>
                  <a:ext cx="11407514" cy="434715"/>
                </a:xfrm>
                <a:prstGeom prst="parallelogram">
                  <a:avLst>
                    <a:gd name="adj" fmla="val 67454"/>
                  </a:avLst>
                </a:prstGeom>
                <a:grpFill/>
                <a:ln>
                  <a:noFill/>
                </a:ln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1" name="Parallelogram 10">
                  <a:extLst>
                    <a:ext uri="{FF2B5EF4-FFF2-40B4-BE49-F238E27FC236}">
                      <a16:creationId xmlns:a16="http://schemas.microsoft.com/office/drawing/2014/main" id="{544141F9-43EE-4FF5-A116-2D479BD8F5B3}"/>
                    </a:ext>
                  </a:extLst>
                </p:cNvPr>
                <p:cNvSpPr/>
                <p:nvPr/>
              </p:nvSpPr>
              <p:spPr>
                <a:xfrm flipH="1">
                  <a:off x="-485228" y="6293910"/>
                  <a:ext cx="4489669" cy="594070"/>
                </a:xfrm>
                <a:prstGeom prst="parallelogram">
                  <a:avLst>
                    <a:gd name="adj" fmla="val 67454"/>
                  </a:avLst>
                </a:prstGeom>
                <a:grpFill/>
                <a:ln>
                  <a:noFill/>
                </a:ln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pic>
              <p:nvPicPr>
                <p:cNvPr id="12" name="Picture 2">
                  <a:extLst>
                    <a:ext uri="{FF2B5EF4-FFF2-40B4-BE49-F238E27FC236}">
                      <a16:creationId xmlns:a16="http://schemas.microsoft.com/office/drawing/2014/main" id="{07D31C3E-4A17-42EF-895D-AB7B43213E6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56149" y="6323890"/>
                  <a:ext cx="494221" cy="496635"/>
                </a:xfrm>
                <a:prstGeom prst="rect">
                  <a:avLst/>
                </a:prstGeom>
                <a:grpFill/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</p:pic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DC65434A-0B2B-48F9-93BF-3A43E06A0E62}"/>
                    </a:ext>
                  </a:extLst>
                </p:cNvPr>
                <p:cNvSpPr txBox="1"/>
                <p:nvPr/>
              </p:nvSpPr>
              <p:spPr>
                <a:xfrm>
                  <a:off x="650370" y="6406279"/>
                  <a:ext cx="3038006" cy="369332"/>
                </a:xfrm>
                <a:prstGeom prst="rect">
                  <a:avLst/>
                </a:prstGeom>
                <a:grp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entury Gothic" panose="020B0502020202020204" pitchFamily="34" charset="0"/>
                      <a:ea typeface="+mn-ea"/>
                      <a:cs typeface="+mn-cs"/>
                    </a:rPr>
                    <a:t>UNIVERSITAS BRAWIJAYA</a:t>
                  </a:r>
                </a:p>
              </p:txBody>
            </p:sp>
          </p:grp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E659700-FF1C-45D2-A48F-D97B92EE740A}"/>
                  </a:ext>
                </a:extLst>
              </p:cNvPr>
              <p:cNvSpPr txBox="1"/>
              <p:nvPr/>
            </p:nvSpPr>
            <p:spPr>
              <a:xfrm>
                <a:off x="3906462" y="6488668"/>
                <a:ext cx="6901363" cy="369332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i-FI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+mn-ea"/>
                    <a:cs typeface="+mn-cs"/>
                  </a:rPr>
                  <a:t>FINAL PROJECT MOM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 pitchFamily="34" charset="0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FB453EF-AEE8-4409-9D78-BEB5ECAA5A79}"/>
              </a:ext>
            </a:extLst>
          </p:cNvPr>
          <p:cNvGrpSpPr/>
          <p:nvPr/>
        </p:nvGrpSpPr>
        <p:grpSpPr>
          <a:xfrm>
            <a:off x="10749077" y="78791"/>
            <a:ext cx="1161937" cy="417095"/>
            <a:chOff x="8499550" y="21021"/>
            <a:chExt cx="2667079" cy="909324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962A949B-E318-4DE9-8957-9B2D6AC5BF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99550" y="83840"/>
              <a:ext cx="1316428" cy="783686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BB89EA62-A455-48A4-8F96-C64561EC615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17641" y="21021"/>
              <a:ext cx="1048988" cy="909324"/>
            </a:xfrm>
            <a:prstGeom prst="rect">
              <a:avLst/>
            </a:prstGeom>
          </p:spPr>
        </p:pic>
      </p:grp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A98A9F62-7822-4D7B-942A-007955D7E2F7}"/>
              </a:ext>
            </a:extLst>
          </p:cNvPr>
          <p:cNvSpPr/>
          <p:nvPr/>
        </p:nvSpPr>
        <p:spPr>
          <a:xfrm>
            <a:off x="17453" y="136122"/>
            <a:ext cx="6016381" cy="749508"/>
          </a:xfrm>
          <a:prstGeom prst="roundRect">
            <a:avLst>
              <a:gd name="adj" fmla="val 30667"/>
            </a:avLst>
          </a:prstGeom>
          <a:solidFill>
            <a:srgbClr val="F3ECC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52" name="Picture 4" descr="Product Flat Icon Png, Transparent Png - vhv">
            <a:extLst>
              <a:ext uri="{FF2B5EF4-FFF2-40B4-BE49-F238E27FC236}">
                <a16:creationId xmlns:a16="http://schemas.microsoft.com/office/drawing/2014/main" id="{90039625-E261-4704-B896-7037FCD286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451" b="90768" l="4884" r="93721">
                        <a14:foregroundMark x1="17326" y1="34038" x2="40000" y2="51390"/>
                        <a14:foregroundMark x1="40000" y1="51390" x2="40698" y2="52280"/>
                        <a14:foregroundMark x1="11512" y1="41046" x2="42442" y2="67075"/>
                        <a14:foregroundMark x1="20349" y1="45717" x2="40581" y2="34928"/>
                        <a14:foregroundMark x1="40581" y1="34928" x2="69884" y2="27809"/>
                        <a14:foregroundMark x1="69884" y1="27809" x2="76512" y2="52614"/>
                        <a14:foregroundMark x1="76512" y1="52614" x2="64651" y2="66518"/>
                        <a14:foregroundMark x1="64651" y1="66518" x2="45465" y2="70634"/>
                        <a14:foregroundMark x1="45465" y1="70634" x2="24535" y2="65740"/>
                        <a14:foregroundMark x1="24535" y1="65740" x2="41395" y2="21357"/>
                        <a14:foregroundMark x1="41395" y1="21357" x2="41395" y2="20912"/>
                        <a14:foregroundMark x1="41163" y1="17353" x2="50116" y2="12236"/>
                        <a14:foregroundMark x1="50116" y1="12236" x2="65465" y2="19911"/>
                        <a14:foregroundMark x1="41628" y1="18020" x2="68023" y2="22803"/>
                        <a14:foregroundMark x1="68023" y1="22803" x2="84186" y2="44271"/>
                        <a14:foregroundMark x1="84186" y1="44271" x2="80465" y2="63849"/>
                        <a14:foregroundMark x1="80465" y1="63849" x2="73372" y2="71746"/>
                        <a14:foregroundMark x1="73372" y1="71746" x2="59186" y2="77197"/>
                        <a14:foregroundMark x1="59186" y1="77197" x2="39302" y2="76974"/>
                        <a14:foregroundMark x1="39302" y1="76974" x2="16977" y2="59511"/>
                        <a14:foregroundMark x1="16977" y1="59511" x2="14535" y2="41824"/>
                        <a14:foregroundMark x1="14535" y1="41824" x2="35349" y2="19689"/>
                        <a14:foregroundMark x1="35349" y1="19689" x2="46977" y2="17464"/>
                        <a14:foregroundMark x1="46977" y1="17464" x2="59535" y2="30145"/>
                        <a14:foregroundMark x1="59535" y1="30145" x2="71860" y2="34705"/>
                        <a14:foregroundMark x1="71860" y1="34705" x2="80930" y2="29922"/>
                        <a14:foregroundMark x1="80930" y1="29922" x2="86744" y2="38265"/>
                        <a14:foregroundMark x1="86744" y1="38265" x2="89651" y2="47386"/>
                        <a14:foregroundMark x1="89651" y1="47386" x2="89302" y2="56174"/>
                        <a14:foregroundMark x1="89302" y1="56174" x2="77093" y2="73971"/>
                        <a14:foregroundMark x1="77093" y1="73971" x2="58605" y2="83537"/>
                        <a14:foregroundMark x1="58605" y1="83537" x2="34070" y2="80979"/>
                        <a14:foregroundMark x1="34070" y1="80979" x2="20814" y2="74416"/>
                        <a14:foregroundMark x1="20814" y1="74416" x2="9070" y2="54060"/>
                        <a14:foregroundMark x1="9070" y1="54060" x2="11395" y2="39822"/>
                        <a14:foregroundMark x1="11395" y1="39822" x2="17442" y2="28476"/>
                        <a14:foregroundMark x1="17442" y1="28476" x2="43140" y2="11680"/>
                        <a14:foregroundMark x1="43140" y1="11680" x2="43140" y2="11680"/>
                        <a14:foregroundMark x1="45814" y1="5673" x2="56163" y2="5451"/>
                        <a14:foregroundMark x1="51977" y1="8009" x2="72326" y2="17241"/>
                        <a14:foregroundMark x1="72326" y1="17241" x2="75930" y2="19466"/>
                        <a14:foregroundMark x1="60581" y1="9789" x2="68837" y2="12458"/>
                        <a14:foregroundMark x1="68837" y1="12458" x2="81395" y2="23915"/>
                        <a14:foregroundMark x1="81395" y1="23915" x2="93837" y2="47386"/>
                        <a14:foregroundMark x1="53372" y1="90323" x2="48721" y2="90768"/>
                        <a14:foregroundMark x1="9070" y1="57175" x2="5581" y2="51057"/>
                        <a14:foregroundMark x1="5581" y1="51057" x2="5116" y2="50834"/>
                        <a14:foregroundMark x1="30116" y1="23693" x2="41163" y2="34483"/>
                        <a14:foregroundMark x1="41163" y1="34483" x2="46395" y2="59511"/>
                        <a14:foregroundMark x1="46395" y1="59511" x2="55000" y2="66073"/>
                        <a14:foregroundMark x1="55000" y1="66073" x2="64535" y2="65295"/>
                        <a14:foregroundMark x1="64535" y1="65295" x2="71047" y2="65406"/>
                        <a14:foregroundMark x1="37791" y1="30478" x2="33023" y2="23804"/>
                        <a14:foregroundMark x1="33023" y1="23804" x2="37674" y2="28142"/>
                        <a14:foregroundMark x1="33605" y1="26919" x2="55116" y2="33370"/>
                        <a14:foregroundMark x1="55116" y1="33370" x2="64884" y2="42937"/>
                        <a14:foregroundMark x1="64884" y1="42937" x2="64884" y2="44828"/>
                        <a14:foregroundMark x1="71047" y1="61402" x2="71744" y2="61624"/>
                        <a14:foregroundMark x1="7326" y1="40044" x2="4884" y2="3871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83" y="154214"/>
            <a:ext cx="717064" cy="749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89416AD2-4911-447D-BE50-073D8AA89C7F}"/>
              </a:ext>
            </a:extLst>
          </p:cNvPr>
          <p:cNvSpPr txBox="1"/>
          <p:nvPr/>
        </p:nvSpPr>
        <p:spPr>
          <a:xfrm>
            <a:off x="776422" y="249317"/>
            <a:ext cx="73607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E8505B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Sub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E8505B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Produk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E8505B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E8505B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untuk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E8505B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E8505B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Tujuan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E8505B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E8505B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Ekspansi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E8505B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9E81C60-D438-4A2E-AC90-2390373EABBD}"/>
              </a:ext>
            </a:extLst>
          </p:cNvPr>
          <p:cNvSpPr txBox="1"/>
          <p:nvPr/>
        </p:nvSpPr>
        <p:spPr>
          <a:xfrm>
            <a:off x="7355870" y="2708330"/>
            <a:ext cx="42481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Sub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Produk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 </a:t>
            </a:r>
            <a:r>
              <a:rPr lang="en-US" sz="24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untuk</a:t>
            </a:r>
            <a:r>
              <a:rPr lang="en-US" sz="24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sz="24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Tujuan</a:t>
            </a:r>
            <a:r>
              <a:rPr lang="en-US" sz="24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Ekspor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yaitu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 </a:t>
            </a:r>
            <a:r>
              <a:rPr lang="en-US" sz="2400" b="1" dirty="0" err="1">
                <a:solidFill>
                  <a:srgbClr val="FFC000"/>
                </a:solidFill>
                <a:latin typeface="Century Gothic" panose="020B0502020202020204" pitchFamily="34" charset="0"/>
              </a:rPr>
              <a:t>Molusks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graphicFrame>
        <p:nvGraphicFramePr>
          <p:cNvPr id="23" name="Chart 22">
            <a:extLst>
              <a:ext uri="{FF2B5EF4-FFF2-40B4-BE49-F238E27FC236}">
                <a16:creationId xmlns:a16="http://schemas.microsoft.com/office/drawing/2014/main" id="{1583F125-C532-449C-A967-8EC2B8CBF6C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54702844"/>
              </p:ext>
            </p:extLst>
          </p:nvPr>
        </p:nvGraphicFramePr>
        <p:xfrm>
          <a:off x="239276" y="1044984"/>
          <a:ext cx="7401803" cy="494704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pSp>
        <p:nvGrpSpPr>
          <p:cNvPr id="6" name="Group 5">
            <a:extLst>
              <a:ext uri="{FF2B5EF4-FFF2-40B4-BE49-F238E27FC236}">
                <a16:creationId xmlns:a16="http://schemas.microsoft.com/office/drawing/2014/main" id="{0588E433-37FA-433A-9CED-6F1C661CF0BC}"/>
              </a:ext>
            </a:extLst>
          </p:cNvPr>
          <p:cNvGrpSpPr/>
          <p:nvPr/>
        </p:nvGrpSpPr>
        <p:grpSpPr>
          <a:xfrm>
            <a:off x="4087568" y="1416826"/>
            <a:ext cx="3625002" cy="4214717"/>
            <a:chOff x="4087568" y="1416826"/>
            <a:chExt cx="3625002" cy="4214717"/>
          </a:xfrm>
        </p:grpSpPr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D496469A-F23A-4B53-9108-D536A2B50899}"/>
                </a:ext>
              </a:extLst>
            </p:cNvPr>
            <p:cNvCxnSpPr>
              <a:cxnSpLocks/>
              <a:endCxn id="31" idx="3"/>
            </p:cNvCxnSpPr>
            <p:nvPr/>
          </p:nvCxnSpPr>
          <p:spPr>
            <a:xfrm flipH="1">
              <a:off x="4836132" y="3179563"/>
              <a:ext cx="2876438" cy="344622"/>
            </a:xfrm>
            <a:prstGeom prst="straightConnector1">
              <a:avLst/>
            </a:prstGeom>
            <a:ln w="38100">
              <a:solidFill>
                <a:srgbClr val="E8505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237D2237-5D7E-4BFD-8318-AA524296B553}"/>
                </a:ext>
              </a:extLst>
            </p:cNvPr>
            <p:cNvSpPr/>
            <p:nvPr/>
          </p:nvSpPr>
          <p:spPr>
            <a:xfrm>
              <a:off x="4087568" y="1416826"/>
              <a:ext cx="748564" cy="4214717"/>
            </a:xfrm>
            <a:prstGeom prst="rect">
              <a:avLst/>
            </a:prstGeom>
            <a:noFill/>
            <a:ln w="38100">
              <a:solidFill>
                <a:srgbClr val="E8505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</p:spTree>
    <p:extLst>
      <p:ext uri="{BB962C8B-B14F-4D97-AF65-F5344CB8AC3E}">
        <p14:creationId xmlns:p14="http://schemas.microsoft.com/office/powerpoint/2010/main" val="2814067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ll/>
      </p:transition>
    </mc:Choice>
    <mc:Fallback xmlns="">
      <p:transition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503451D-B4BE-49EE-96EF-D5404ECB9763}"/>
              </a:ext>
            </a:extLst>
          </p:cNvPr>
          <p:cNvGrpSpPr/>
          <p:nvPr/>
        </p:nvGrpSpPr>
        <p:grpSpPr>
          <a:xfrm>
            <a:off x="-427930" y="-37502"/>
            <a:ext cx="12786609" cy="6945201"/>
            <a:chOff x="-427930" y="-37502"/>
            <a:chExt cx="12786609" cy="6945201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89F3E6FA-1386-4F8C-A057-6221182C6D04}"/>
                </a:ext>
              </a:extLst>
            </p:cNvPr>
            <p:cNvGrpSpPr/>
            <p:nvPr/>
          </p:nvGrpSpPr>
          <p:grpSpPr>
            <a:xfrm>
              <a:off x="-427930" y="-37502"/>
              <a:ext cx="12786609" cy="634140"/>
              <a:chOff x="-299802" y="-2550"/>
              <a:chExt cx="12786609" cy="634140"/>
            </a:xfrm>
          </p:grpSpPr>
          <p:sp>
            <p:nvSpPr>
              <p:cNvPr id="18" name="Parallelogram 17">
                <a:extLst>
                  <a:ext uri="{FF2B5EF4-FFF2-40B4-BE49-F238E27FC236}">
                    <a16:creationId xmlns:a16="http://schemas.microsoft.com/office/drawing/2014/main" id="{2A60BB7D-DDF1-4591-93BE-E3DF45B18874}"/>
                  </a:ext>
                </a:extLst>
              </p:cNvPr>
              <p:cNvSpPr/>
              <p:nvPr/>
            </p:nvSpPr>
            <p:spPr>
              <a:xfrm>
                <a:off x="-299802" y="0"/>
                <a:ext cx="10452533" cy="617077"/>
              </a:xfrm>
              <a:prstGeom prst="parallelogram">
                <a:avLst>
                  <a:gd name="adj" fmla="val 67454"/>
                </a:avLst>
              </a:prstGeom>
              <a:solidFill>
                <a:srgbClr val="002060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" name="Parallelogram 18">
                <a:extLst>
                  <a:ext uri="{FF2B5EF4-FFF2-40B4-BE49-F238E27FC236}">
                    <a16:creationId xmlns:a16="http://schemas.microsoft.com/office/drawing/2014/main" id="{A318134A-3A11-4400-8FC9-DBD5284675D7}"/>
                  </a:ext>
                </a:extLst>
              </p:cNvPr>
              <p:cNvSpPr/>
              <p:nvPr/>
            </p:nvSpPr>
            <p:spPr>
              <a:xfrm rot="300000">
                <a:off x="9868879" y="-2550"/>
                <a:ext cx="462197" cy="634140"/>
              </a:xfrm>
              <a:prstGeom prst="parallelogram">
                <a:avLst>
                  <a:gd name="adj" fmla="val 67454"/>
                </a:avLst>
              </a:prstGeom>
              <a:solidFill>
                <a:srgbClr val="002060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" name="Parallelogram 19">
                <a:extLst>
                  <a:ext uri="{FF2B5EF4-FFF2-40B4-BE49-F238E27FC236}">
                    <a16:creationId xmlns:a16="http://schemas.microsoft.com/office/drawing/2014/main" id="{7F0C7691-9252-4A6B-A20F-314F28452B44}"/>
                  </a:ext>
                </a:extLst>
              </p:cNvPr>
              <p:cNvSpPr/>
              <p:nvPr/>
            </p:nvSpPr>
            <p:spPr>
              <a:xfrm rot="300000">
                <a:off x="10144946" y="14513"/>
                <a:ext cx="462197" cy="617077"/>
              </a:xfrm>
              <a:prstGeom prst="parallelogram">
                <a:avLst>
                  <a:gd name="adj" fmla="val 67454"/>
                </a:avLst>
              </a:prstGeom>
              <a:solidFill>
                <a:srgbClr val="002060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" name="Parallelogram 20">
                <a:extLst>
                  <a:ext uri="{FF2B5EF4-FFF2-40B4-BE49-F238E27FC236}">
                    <a16:creationId xmlns:a16="http://schemas.microsoft.com/office/drawing/2014/main" id="{D92C7262-5AE4-4CEA-B71A-92772D9A7BE1}"/>
                  </a:ext>
                </a:extLst>
              </p:cNvPr>
              <p:cNvSpPr/>
              <p:nvPr/>
            </p:nvSpPr>
            <p:spPr>
              <a:xfrm>
                <a:off x="10429542" y="0"/>
                <a:ext cx="2057265" cy="617076"/>
              </a:xfrm>
              <a:prstGeom prst="parallelogram">
                <a:avLst>
                  <a:gd name="adj" fmla="val 67454"/>
                </a:avLst>
              </a:prstGeom>
              <a:solidFill>
                <a:srgbClr val="002060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0ECAA31F-27A5-48F2-8C63-14607EFA90B6}"/>
                </a:ext>
              </a:extLst>
            </p:cNvPr>
            <p:cNvGrpSpPr/>
            <p:nvPr/>
          </p:nvGrpSpPr>
          <p:grpSpPr>
            <a:xfrm>
              <a:off x="-402101" y="6313629"/>
              <a:ext cx="12677228" cy="594070"/>
              <a:chOff x="-485228" y="6293910"/>
              <a:chExt cx="12677228" cy="594070"/>
            </a:xfrm>
            <a:solidFill>
              <a:srgbClr val="002060"/>
            </a:solidFill>
          </p:grpSpPr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28149BFC-AAD0-4D5B-819A-2E6603BE6A69}"/>
                  </a:ext>
                </a:extLst>
              </p:cNvPr>
              <p:cNvGrpSpPr/>
              <p:nvPr/>
            </p:nvGrpSpPr>
            <p:grpSpPr>
              <a:xfrm>
                <a:off x="-485228" y="6293910"/>
                <a:ext cx="12677228" cy="594070"/>
                <a:chOff x="-485228" y="6293910"/>
                <a:chExt cx="12677228" cy="594070"/>
              </a:xfrm>
              <a:grpFill/>
            </p:grpSpPr>
            <p:sp>
              <p:nvSpPr>
                <p:cNvPr id="10" name="Parallelogram 9">
                  <a:extLst>
                    <a:ext uri="{FF2B5EF4-FFF2-40B4-BE49-F238E27FC236}">
                      <a16:creationId xmlns:a16="http://schemas.microsoft.com/office/drawing/2014/main" id="{3B983E0E-A66B-49B0-BBC2-739DA2F62BCD}"/>
                    </a:ext>
                  </a:extLst>
                </p:cNvPr>
                <p:cNvSpPr/>
                <p:nvPr/>
              </p:nvSpPr>
              <p:spPr>
                <a:xfrm flipH="1">
                  <a:off x="784486" y="6453265"/>
                  <a:ext cx="11407514" cy="434715"/>
                </a:xfrm>
                <a:prstGeom prst="parallelogram">
                  <a:avLst>
                    <a:gd name="adj" fmla="val 67454"/>
                  </a:avLst>
                </a:prstGeom>
                <a:grpFill/>
                <a:ln>
                  <a:noFill/>
                </a:ln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1" name="Parallelogram 10">
                  <a:extLst>
                    <a:ext uri="{FF2B5EF4-FFF2-40B4-BE49-F238E27FC236}">
                      <a16:creationId xmlns:a16="http://schemas.microsoft.com/office/drawing/2014/main" id="{544141F9-43EE-4FF5-A116-2D479BD8F5B3}"/>
                    </a:ext>
                  </a:extLst>
                </p:cNvPr>
                <p:cNvSpPr/>
                <p:nvPr/>
              </p:nvSpPr>
              <p:spPr>
                <a:xfrm flipH="1">
                  <a:off x="-485228" y="6293910"/>
                  <a:ext cx="4489669" cy="594070"/>
                </a:xfrm>
                <a:prstGeom prst="parallelogram">
                  <a:avLst>
                    <a:gd name="adj" fmla="val 67454"/>
                  </a:avLst>
                </a:prstGeom>
                <a:grpFill/>
                <a:ln>
                  <a:noFill/>
                </a:ln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pic>
              <p:nvPicPr>
                <p:cNvPr id="12" name="Picture 2">
                  <a:extLst>
                    <a:ext uri="{FF2B5EF4-FFF2-40B4-BE49-F238E27FC236}">
                      <a16:creationId xmlns:a16="http://schemas.microsoft.com/office/drawing/2014/main" id="{07D31C3E-4A17-42EF-895D-AB7B43213E6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56149" y="6323890"/>
                  <a:ext cx="494221" cy="496635"/>
                </a:xfrm>
                <a:prstGeom prst="rect">
                  <a:avLst/>
                </a:prstGeom>
                <a:grpFill/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</p:pic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DC65434A-0B2B-48F9-93BF-3A43E06A0E62}"/>
                    </a:ext>
                  </a:extLst>
                </p:cNvPr>
                <p:cNvSpPr txBox="1"/>
                <p:nvPr/>
              </p:nvSpPr>
              <p:spPr>
                <a:xfrm>
                  <a:off x="650370" y="6406279"/>
                  <a:ext cx="3038006" cy="369332"/>
                </a:xfrm>
                <a:prstGeom prst="rect">
                  <a:avLst/>
                </a:prstGeom>
                <a:grp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entury Gothic" panose="020B0502020202020204" pitchFamily="34" charset="0"/>
                      <a:ea typeface="+mn-ea"/>
                      <a:cs typeface="+mn-cs"/>
                    </a:rPr>
                    <a:t>UNIVERSITAS BRAWIJAYA</a:t>
                  </a:r>
                </a:p>
              </p:txBody>
            </p:sp>
          </p:grp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E659700-FF1C-45D2-A48F-D97B92EE740A}"/>
                  </a:ext>
                </a:extLst>
              </p:cNvPr>
              <p:cNvSpPr txBox="1"/>
              <p:nvPr/>
            </p:nvSpPr>
            <p:spPr>
              <a:xfrm>
                <a:off x="3906462" y="6488668"/>
                <a:ext cx="6901363" cy="369332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i-FI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+mn-ea"/>
                    <a:cs typeface="+mn-cs"/>
                  </a:rPr>
                  <a:t>FINAL PROJECT MOM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 pitchFamily="34" charset="0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FB453EF-AEE8-4409-9D78-BEB5ECAA5A79}"/>
              </a:ext>
            </a:extLst>
          </p:cNvPr>
          <p:cNvGrpSpPr/>
          <p:nvPr/>
        </p:nvGrpSpPr>
        <p:grpSpPr>
          <a:xfrm>
            <a:off x="10749077" y="78791"/>
            <a:ext cx="1161937" cy="417095"/>
            <a:chOff x="8499550" y="21021"/>
            <a:chExt cx="2667079" cy="909324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962A949B-E318-4DE9-8957-9B2D6AC5BF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99550" y="83840"/>
              <a:ext cx="1316428" cy="783686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BB89EA62-A455-48A4-8F96-C64561EC615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17641" y="21021"/>
              <a:ext cx="1048988" cy="909324"/>
            </a:xfrm>
            <a:prstGeom prst="rect">
              <a:avLst/>
            </a:prstGeom>
          </p:spPr>
        </p:pic>
      </p:grp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B3282726-8C53-40B1-9EAA-079D28C539BB}"/>
              </a:ext>
            </a:extLst>
          </p:cNvPr>
          <p:cNvSpPr/>
          <p:nvPr/>
        </p:nvSpPr>
        <p:spPr>
          <a:xfrm>
            <a:off x="17370" y="93251"/>
            <a:ext cx="6016381" cy="749508"/>
          </a:xfrm>
          <a:prstGeom prst="roundRect">
            <a:avLst>
              <a:gd name="adj" fmla="val 30667"/>
            </a:avLst>
          </a:prstGeom>
          <a:solidFill>
            <a:srgbClr val="F3ECC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9416AD2-4911-447D-BE50-073D8AA89C7F}"/>
              </a:ext>
            </a:extLst>
          </p:cNvPr>
          <p:cNvSpPr txBox="1"/>
          <p:nvPr/>
        </p:nvSpPr>
        <p:spPr>
          <a:xfrm>
            <a:off x="867613" y="209781"/>
            <a:ext cx="73607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E8505B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Proporsi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E8505B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E8505B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Transaksi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E8505B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 Offline &amp; Online</a:t>
            </a:r>
          </a:p>
        </p:txBody>
      </p:sp>
      <p:pic>
        <p:nvPicPr>
          <p:cNvPr id="26" name="Picture 2" descr="Internet - Free signs icons">
            <a:extLst>
              <a:ext uri="{FF2B5EF4-FFF2-40B4-BE49-F238E27FC236}">
                <a16:creationId xmlns:a16="http://schemas.microsoft.com/office/drawing/2014/main" id="{2A57369F-CFD1-4101-AB72-B4E50E3CAB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561" y="128707"/>
            <a:ext cx="714052" cy="714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F3186CDD-19EB-40F7-9115-A1B39C68F5BC}"/>
              </a:ext>
            </a:extLst>
          </p:cNvPr>
          <p:cNvSpPr txBox="1"/>
          <p:nvPr/>
        </p:nvSpPr>
        <p:spPr>
          <a:xfrm>
            <a:off x="6816501" y="1989820"/>
            <a:ext cx="50945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Proporsi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Transaksi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 Offline :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49 %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1C5653A-6C53-49C6-96FE-1576A8EB6AD9}"/>
              </a:ext>
            </a:extLst>
          </p:cNvPr>
          <p:cNvSpPr txBox="1"/>
          <p:nvPr/>
        </p:nvSpPr>
        <p:spPr>
          <a:xfrm>
            <a:off x="6924581" y="2658289"/>
            <a:ext cx="48998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Proporsi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Transaksi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 Online : </a:t>
            </a:r>
            <a:r>
              <a:rPr lang="en-US" sz="2400" b="1" dirty="0">
                <a:solidFill>
                  <a:srgbClr val="FFC000"/>
                </a:solidFill>
                <a:latin typeface="Century Gothic" panose="020B0502020202020204" pitchFamily="34" charset="0"/>
              </a:rPr>
              <a:t>51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 %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1A5A4CC-A3DA-4D2C-8BA7-F6F89BA1BBDF}"/>
              </a:ext>
            </a:extLst>
          </p:cNvPr>
          <p:cNvSpPr txBox="1"/>
          <p:nvPr/>
        </p:nvSpPr>
        <p:spPr>
          <a:xfrm>
            <a:off x="7081853" y="3336273"/>
            <a:ext cx="424819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Proporsi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Transaksi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 pada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pengiriman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tersebut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lebih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banyak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menggunakan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Transaksi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 Online</a:t>
            </a:r>
          </a:p>
        </p:txBody>
      </p:sp>
      <p:graphicFrame>
        <p:nvGraphicFramePr>
          <p:cNvPr id="33" name="Chart 32">
            <a:extLst>
              <a:ext uri="{FF2B5EF4-FFF2-40B4-BE49-F238E27FC236}">
                <a16:creationId xmlns:a16="http://schemas.microsoft.com/office/drawing/2014/main" id="{4AC6745B-CECD-4976-A343-10656513CED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37142096"/>
              </p:ext>
            </p:extLst>
          </p:nvPr>
        </p:nvGraphicFramePr>
        <p:xfrm>
          <a:off x="153561" y="1416401"/>
          <a:ext cx="6730681" cy="39035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  <p:extLst>
      <p:ext uri="{BB962C8B-B14F-4D97-AF65-F5344CB8AC3E}">
        <p14:creationId xmlns:p14="http://schemas.microsoft.com/office/powerpoint/2010/main" val="2710355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ll/>
      </p:transition>
    </mc:Choice>
    <mc:Fallback xmlns="">
      <p:transition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1" grpId="0"/>
      <p:bldP spid="3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152400" y="0"/>
            <a:ext cx="12573000" cy="6858000"/>
          </a:xfrm>
          <a:prstGeom prst="rect">
            <a:avLst/>
          </a:prstGeom>
          <a:ln>
            <a:noFill/>
          </a:ln>
        </p:spPr>
        <p:style>
          <a:lnRef idx="1">
            <a:schemeClr val="accent3"/>
          </a:lnRef>
          <a:fillRef idx="1003">
            <a:schemeClr val="lt1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828800" y="4075671"/>
            <a:ext cx="857489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istina" panose="03060402040406080204" pitchFamily="66" charset="0"/>
                <a:ea typeface="+mn-ea"/>
                <a:cs typeface="+mn-cs"/>
              </a:rPr>
              <a:t>Thank You</a:t>
            </a:r>
            <a:endParaRPr kumimoji="0" lang="en-US" sz="4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istina" panose="03060402040406080204" pitchFamily="66" charset="0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9A8209B-28E0-429C-A81B-DA79ED1D99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5853" y="946281"/>
            <a:ext cx="3307920" cy="3340999"/>
          </a:xfrm>
          <a:prstGeom prst="rect">
            <a:avLst/>
          </a:prstGeom>
          <a:ln>
            <a:noFill/>
          </a:ln>
          <a:effectLst>
            <a:glow rad="101600">
              <a:schemeClr val="accent3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D3B5FA20-1D12-4045-B15F-E8A1FC7B4CE7}"/>
              </a:ext>
            </a:extLst>
          </p:cNvPr>
          <p:cNvGrpSpPr/>
          <p:nvPr/>
        </p:nvGrpSpPr>
        <p:grpSpPr>
          <a:xfrm>
            <a:off x="623743" y="1458890"/>
            <a:ext cx="10518267" cy="2347573"/>
            <a:chOff x="365289" y="4319078"/>
            <a:chExt cx="10518267" cy="2347573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42E93D24-4570-42A4-901A-1CBD0C9148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5289" y="4715337"/>
              <a:ext cx="3277797" cy="1951314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0AF23D6D-20F2-41E7-8F23-F680FC4613A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31339" y="4319078"/>
              <a:ext cx="2652217" cy="229909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93514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8.33333E-7 -1.48148E-6 L 8.33333E-7 -0.23287 " pathEditMode="relative" rAng="0" ptsTypes="AA">
                                      <p:cBhvr>
                                        <p:cTn id="14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16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42" presetClass="path" presetSubtype="0" accel="50000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08333E-6 3.7037E-6 L -2.08333E-6 -0.23287 " pathEditMode="relative" rAng="0" ptsTypes="AA">
                                      <p:cBhvr>
                                        <p:cTn id="26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16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43000">
              <a:schemeClr val="accent5">
                <a:lumMod val="87000"/>
                <a:lumOff val="13000"/>
              </a:schemeClr>
            </a:gs>
            <a:gs pos="100000">
              <a:schemeClr val="bg1">
                <a:lumMod val="65000"/>
              </a:schemeClr>
            </a:gs>
            <a:gs pos="9000">
              <a:schemeClr val="accent5">
                <a:lumMod val="5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Isosceles Triangle 9"/>
          <p:cNvSpPr/>
          <p:nvPr/>
        </p:nvSpPr>
        <p:spPr>
          <a:xfrm>
            <a:off x="3373147" y="1466057"/>
            <a:ext cx="2219325" cy="3662534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0" y="1835890"/>
            <a:ext cx="8077200" cy="3589269"/>
          </a:xfrm>
          <a:prstGeom prst="rect">
            <a:avLst/>
          </a:prstGeom>
          <a:solidFill>
            <a:srgbClr val="272A32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Placeholder 5"/>
          <p:cNvPicPr>
            <a:picLocks noGrp="1" noChangeAspect="1"/>
          </p:cNvPicPr>
          <p:nvPr>
            <p:ph type="pic" sz="quarter" idx="4294967295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58" r="8358"/>
          <a:stretch>
            <a:fillRect/>
          </a:stretch>
        </p:blipFill>
        <p:spPr>
          <a:xfrm rot="10800000">
            <a:off x="6706893" y="1466057"/>
            <a:ext cx="7116178" cy="4067449"/>
          </a:xfrm>
          <a:prstGeom prst="trapezoid">
            <a:avLst/>
          </a:prstGeom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8" name="Rectangle 7"/>
          <p:cNvSpPr/>
          <p:nvPr/>
        </p:nvSpPr>
        <p:spPr>
          <a:xfrm>
            <a:off x="4488794" y="1466058"/>
            <a:ext cx="3148969" cy="4067448"/>
          </a:xfrm>
          <a:custGeom>
            <a:avLst/>
            <a:gdLst>
              <a:gd name="connsiteX0" fmla="*/ 0 w 4562478"/>
              <a:gd name="connsiteY0" fmla="*/ 0 h 4229893"/>
              <a:gd name="connsiteX1" fmla="*/ 4562478 w 4562478"/>
              <a:gd name="connsiteY1" fmla="*/ 0 h 4229893"/>
              <a:gd name="connsiteX2" fmla="*/ 4562478 w 4562478"/>
              <a:gd name="connsiteY2" fmla="*/ 4229893 h 4229893"/>
              <a:gd name="connsiteX3" fmla="*/ 0 w 4562478"/>
              <a:gd name="connsiteY3" fmla="*/ 4229893 h 4229893"/>
              <a:gd name="connsiteX4" fmla="*/ 0 w 4562478"/>
              <a:gd name="connsiteY4" fmla="*/ 0 h 4229893"/>
              <a:gd name="connsiteX0" fmla="*/ 2171700 w 4562478"/>
              <a:gd name="connsiteY0" fmla="*/ 0 h 4248943"/>
              <a:gd name="connsiteX1" fmla="*/ 4562478 w 4562478"/>
              <a:gd name="connsiteY1" fmla="*/ 19050 h 4248943"/>
              <a:gd name="connsiteX2" fmla="*/ 4562478 w 4562478"/>
              <a:gd name="connsiteY2" fmla="*/ 4248943 h 4248943"/>
              <a:gd name="connsiteX3" fmla="*/ 0 w 4562478"/>
              <a:gd name="connsiteY3" fmla="*/ 4248943 h 4248943"/>
              <a:gd name="connsiteX4" fmla="*/ 2171700 w 4562478"/>
              <a:gd name="connsiteY4" fmla="*/ 0 h 4248943"/>
              <a:gd name="connsiteX0" fmla="*/ 0 w 5781678"/>
              <a:gd name="connsiteY0" fmla="*/ 57150 h 4229893"/>
              <a:gd name="connsiteX1" fmla="*/ 5781678 w 5781678"/>
              <a:gd name="connsiteY1" fmla="*/ 0 h 4229893"/>
              <a:gd name="connsiteX2" fmla="*/ 5781678 w 5781678"/>
              <a:gd name="connsiteY2" fmla="*/ 4229893 h 4229893"/>
              <a:gd name="connsiteX3" fmla="*/ 1219200 w 5781678"/>
              <a:gd name="connsiteY3" fmla="*/ 4229893 h 4229893"/>
              <a:gd name="connsiteX4" fmla="*/ 0 w 5781678"/>
              <a:gd name="connsiteY4" fmla="*/ 57150 h 4229893"/>
              <a:gd name="connsiteX0" fmla="*/ 0 w 5781678"/>
              <a:gd name="connsiteY0" fmla="*/ 0 h 4172743"/>
              <a:gd name="connsiteX1" fmla="*/ 2009778 w 5781678"/>
              <a:gd name="connsiteY1" fmla="*/ 0 h 4172743"/>
              <a:gd name="connsiteX2" fmla="*/ 5781678 w 5781678"/>
              <a:gd name="connsiteY2" fmla="*/ 4172743 h 4172743"/>
              <a:gd name="connsiteX3" fmla="*/ 1219200 w 5781678"/>
              <a:gd name="connsiteY3" fmla="*/ 4172743 h 4172743"/>
              <a:gd name="connsiteX4" fmla="*/ 0 w 5781678"/>
              <a:gd name="connsiteY4" fmla="*/ 0 h 4172743"/>
              <a:gd name="connsiteX0" fmla="*/ 0 w 3305178"/>
              <a:gd name="connsiteY0" fmla="*/ 0 h 4229893"/>
              <a:gd name="connsiteX1" fmla="*/ 2009778 w 3305178"/>
              <a:gd name="connsiteY1" fmla="*/ 0 h 4229893"/>
              <a:gd name="connsiteX2" fmla="*/ 3305178 w 3305178"/>
              <a:gd name="connsiteY2" fmla="*/ 4229893 h 4229893"/>
              <a:gd name="connsiteX3" fmla="*/ 1219200 w 3305178"/>
              <a:gd name="connsiteY3" fmla="*/ 4172743 h 4229893"/>
              <a:gd name="connsiteX4" fmla="*/ 0 w 3305178"/>
              <a:gd name="connsiteY4" fmla="*/ 0 h 4229893"/>
              <a:gd name="connsiteX0" fmla="*/ 0 w 3209928"/>
              <a:gd name="connsiteY0" fmla="*/ 0 h 4172743"/>
              <a:gd name="connsiteX1" fmla="*/ 2009778 w 3209928"/>
              <a:gd name="connsiteY1" fmla="*/ 0 h 4172743"/>
              <a:gd name="connsiteX2" fmla="*/ 3209928 w 3209928"/>
              <a:gd name="connsiteY2" fmla="*/ 4096543 h 4172743"/>
              <a:gd name="connsiteX3" fmla="*/ 1219200 w 3209928"/>
              <a:gd name="connsiteY3" fmla="*/ 4172743 h 4172743"/>
              <a:gd name="connsiteX4" fmla="*/ 0 w 3209928"/>
              <a:gd name="connsiteY4" fmla="*/ 0 h 4172743"/>
              <a:gd name="connsiteX0" fmla="*/ 0 w 3209928"/>
              <a:gd name="connsiteY0" fmla="*/ 0 h 4096543"/>
              <a:gd name="connsiteX1" fmla="*/ 2009778 w 3209928"/>
              <a:gd name="connsiteY1" fmla="*/ 0 h 4096543"/>
              <a:gd name="connsiteX2" fmla="*/ 3209928 w 3209928"/>
              <a:gd name="connsiteY2" fmla="*/ 4096543 h 4096543"/>
              <a:gd name="connsiteX3" fmla="*/ 1219200 w 3209928"/>
              <a:gd name="connsiteY3" fmla="*/ 4058443 h 4096543"/>
              <a:gd name="connsiteX4" fmla="*/ 0 w 3209928"/>
              <a:gd name="connsiteY4" fmla="*/ 0 h 4096543"/>
              <a:gd name="connsiteX0" fmla="*/ 0 w 3209928"/>
              <a:gd name="connsiteY0" fmla="*/ 0 h 4096543"/>
              <a:gd name="connsiteX1" fmla="*/ 2124078 w 3209928"/>
              <a:gd name="connsiteY1" fmla="*/ 0 h 4096543"/>
              <a:gd name="connsiteX2" fmla="*/ 3209928 w 3209928"/>
              <a:gd name="connsiteY2" fmla="*/ 4096543 h 4096543"/>
              <a:gd name="connsiteX3" fmla="*/ 1219200 w 3209928"/>
              <a:gd name="connsiteY3" fmla="*/ 4058443 h 4096543"/>
              <a:gd name="connsiteX4" fmla="*/ 0 w 3209928"/>
              <a:gd name="connsiteY4" fmla="*/ 0 h 4096543"/>
              <a:gd name="connsiteX0" fmla="*/ 0 w 3209928"/>
              <a:gd name="connsiteY0" fmla="*/ 0 h 4096818"/>
              <a:gd name="connsiteX1" fmla="*/ 2124078 w 3209928"/>
              <a:gd name="connsiteY1" fmla="*/ 0 h 4096818"/>
              <a:gd name="connsiteX2" fmla="*/ 3209928 w 3209928"/>
              <a:gd name="connsiteY2" fmla="*/ 4096543 h 4096818"/>
              <a:gd name="connsiteX3" fmla="*/ 1162050 w 3209928"/>
              <a:gd name="connsiteY3" fmla="*/ 4096818 h 4096818"/>
              <a:gd name="connsiteX4" fmla="*/ 0 w 3209928"/>
              <a:gd name="connsiteY4" fmla="*/ 0 h 4096818"/>
              <a:gd name="connsiteX0" fmla="*/ 0 w 3176678"/>
              <a:gd name="connsiteY0" fmla="*/ 0 h 4096818"/>
              <a:gd name="connsiteX1" fmla="*/ 2124078 w 3176678"/>
              <a:gd name="connsiteY1" fmla="*/ 0 h 4096818"/>
              <a:gd name="connsiteX2" fmla="*/ 3176678 w 3176678"/>
              <a:gd name="connsiteY2" fmla="*/ 4096543 h 4096818"/>
              <a:gd name="connsiteX3" fmla="*/ 1162050 w 3176678"/>
              <a:gd name="connsiteY3" fmla="*/ 4096818 h 4096818"/>
              <a:gd name="connsiteX4" fmla="*/ 0 w 3176678"/>
              <a:gd name="connsiteY4" fmla="*/ 0 h 4096818"/>
              <a:gd name="connsiteX0" fmla="*/ 0 w 3148969"/>
              <a:gd name="connsiteY0" fmla="*/ 0 h 4096818"/>
              <a:gd name="connsiteX1" fmla="*/ 2124078 w 3148969"/>
              <a:gd name="connsiteY1" fmla="*/ 0 h 4096818"/>
              <a:gd name="connsiteX2" fmla="*/ 3148969 w 3148969"/>
              <a:gd name="connsiteY2" fmla="*/ 4096543 h 4096818"/>
              <a:gd name="connsiteX3" fmla="*/ 1162050 w 3148969"/>
              <a:gd name="connsiteY3" fmla="*/ 4096818 h 4096818"/>
              <a:gd name="connsiteX4" fmla="*/ 0 w 3148969"/>
              <a:gd name="connsiteY4" fmla="*/ 0 h 4096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48969" h="4096818">
                <a:moveTo>
                  <a:pt x="0" y="0"/>
                </a:moveTo>
                <a:lnTo>
                  <a:pt x="2124078" y="0"/>
                </a:lnTo>
                <a:lnTo>
                  <a:pt x="3148969" y="4096543"/>
                </a:lnTo>
                <a:lnTo>
                  <a:pt x="1162050" y="4096818"/>
                </a:lnTo>
                <a:lnTo>
                  <a:pt x="0" y="0"/>
                </a:lnTo>
                <a:close/>
              </a:path>
            </a:pathLst>
          </a:custGeom>
          <a:solidFill>
            <a:srgbClr val="B2B3B2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2" name="Picture 2" descr="E:\JUST TASK\Universitas Brawijaya\Frame-UB-BT-ala-Jpg.jpg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8654957" y="2150229"/>
            <a:ext cx="2476936" cy="2502658"/>
          </a:xfrm>
          <a:prstGeom prst="rect">
            <a:avLst/>
          </a:prstGeom>
          <a:noFill/>
        </p:spPr>
      </p:pic>
      <p:sp>
        <p:nvSpPr>
          <p:cNvPr id="13" name="Rectangle 12"/>
          <p:cNvSpPr/>
          <p:nvPr/>
        </p:nvSpPr>
        <p:spPr>
          <a:xfrm>
            <a:off x="564701" y="2000211"/>
            <a:ext cx="3828998" cy="58477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 w="0"/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FINAL PROJECT </a:t>
            </a:r>
            <a:r>
              <a:rPr kumimoji="0" lang="en-US" sz="3200" b="1" i="0" u="none" strike="noStrike" kern="1200" cap="none" spc="0" normalizeH="0" baseline="0" noProof="0" dirty="0">
                <a:ln w="0"/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MOM</a:t>
            </a:r>
            <a:endParaRPr kumimoji="0" lang="en-US" sz="4800" b="1" i="0" u="none" strike="noStrike" kern="1200" cap="none" spc="0" normalizeH="0" baseline="0" noProof="0" dirty="0">
              <a:ln w="0"/>
              <a:solidFill>
                <a:srgbClr val="FFC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93777" y="2995958"/>
            <a:ext cx="4258025" cy="107721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/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FAIZ NI’MATUL HAQ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b="1" dirty="0">
                <a:ln/>
                <a:solidFill>
                  <a:srgbClr val="FFC000"/>
                </a:solidFill>
                <a:latin typeface="Calibri" panose="020F0502020204030204"/>
              </a:rPr>
              <a:t>BRAWIJAYA UNIVERSITY</a:t>
            </a:r>
            <a:endParaRPr kumimoji="0" lang="en-US" sz="2800" b="1" i="0" u="none" strike="noStrike" kern="1200" cap="none" spc="0" normalizeH="0" baseline="0" noProof="0" dirty="0">
              <a:ln/>
              <a:solidFill>
                <a:srgbClr val="FFC000"/>
              </a:solidFill>
              <a:effectLst/>
              <a:uLnTx/>
              <a:uFillTx/>
              <a:latin typeface="Calibri" panose="020F0502020204030204"/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124062" y="2750611"/>
            <a:ext cx="4710275" cy="0"/>
          </a:xfrm>
          <a:prstGeom prst="line">
            <a:avLst/>
          </a:prstGeom>
          <a:ln w="38100">
            <a:solidFill>
              <a:srgbClr val="506897"/>
            </a:solidFill>
            <a:prstDash val="sysDash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cxnSpLocks/>
          </p:cNvCxnSpPr>
          <p:nvPr/>
        </p:nvCxnSpPr>
        <p:spPr>
          <a:xfrm>
            <a:off x="41564" y="4419001"/>
            <a:ext cx="5112327" cy="0"/>
          </a:xfrm>
          <a:prstGeom prst="line">
            <a:avLst/>
          </a:prstGeom>
          <a:ln w="38100">
            <a:solidFill>
              <a:srgbClr val="506897"/>
            </a:solidFill>
            <a:prstDash val="sysDash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-623456" y="4989388"/>
            <a:ext cx="13438909" cy="652271"/>
          </a:xfrm>
          <a:prstGeom prst="rect">
            <a:avLst/>
          </a:prstGeom>
          <a:solidFill>
            <a:srgbClr val="272A32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-623455" y="1143962"/>
            <a:ext cx="13438908" cy="652271"/>
          </a:xfrm>
          <a:prstGeom prst="rect">
            <a:avLst/>
          </a:prstGeom>
          <a:solidFill>
            <a:srgbClr val="272A32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Lukas Graham - 7 Years (Instrumental)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0" y="7069796"/>
            <a:ext cx="609600" cy="609600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F3B29023-8ACD-4DAD-9B9D-D26640093004}"/>
              </a:ext>
            </a:extLst>
          </p:cNvPr>
          <p:cNvGrpSpPr/>
          <p:nvPr/>
        </p:nvGrpSpPr>
        <p:grpSpPr>
          <a:xfrm>
            <a:off x="9911104" y="137695"/>
            <a:ext cx="1977528" cy="709864"/>
            <a:chOff x="8499550" y="21021"/>
            <a:chExt cx="2667079" cy="909324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4ED58837-246B-4E78-8953-FA8A9FEC98B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99550" y="83840"/>
              <a:ext cx="1316428" cy="783686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83B41617-01B1-45C2-8602-57D4484AC5C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17641" y="21021"/>
              <a:ext cx="1048988" cy="9093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95138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068 0.0088 L 0 -0.00069 " pathEditMode="relative" rAng="0" ptsTypes="AA">
                                      <p:cBhvr>
                                        <p:cTn id="13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534" y="-486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068 -0.00093 L -0.0125 -0.00093 " pathEditMode="relative" rAng="0" ptsTypes="AA">
                                      <p:cBhvr>
                                        <p:cTn id="15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90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8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1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750"/>
                            </p:stCondLst>
                            <p:childTnLst>
                              <p:par>
                                <p:cTn id="2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750"/>
                            </p:stCondLst>
                            <p:childTnLst>
                              <p:par>
                                <p:cTn id="3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50"/>
                            </p:stCondLst>
                            <p:childTnLst>
                              <p:par>
                                <p:cTn id="4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350"/>
                            </p:stCondLst>
                            <p:childTnLst>
                              <p:par>
                                <p:cTn id="46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250" tmFilter="0,0; .5, 1; 1, 1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950"/>
                            </p:stCondLst>
                            <p:childTnLst>
                              <p:par>
                                <p:cTn id="54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56" dur="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3000"/>
                            </p:stCondLst>
                            <p:childTnLst>
                              <p:par>
                                <p:cTn id="58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" tmFilter="0,0; .5, 1; 1, 1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3215"/>
                            </p:stCondLst>
                            <p:childTnLst>
                              <p:par>
                                <p:cTn id="66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68" dur="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72" dur="2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1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20"/>
                            </p:stCondLst>
                            <p:childTnLst>
                              <p:par>
                                <p:cTn id="75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76" dur="2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1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40"/>
                            </p:stCondLst>
                            <p:childTnLst>
                              <p:par>
                                <p:cTn id="79" presetID="16" presetClass="exit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80" dur="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90"/>
                            </p:stCondLst>
                            <p:childTnLst>
                              <p:par>
                                <p:cTn id="83" presetID="16" presetClass="exit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84" dur="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140"/>
                            </p:stCondLst>
                            <p:childTnLst>
                              <p:par>
                                <p:cTn id="87" presetID="22" presetClass="exit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88" dur="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240"/>
                            </p:stCondLst>
                            <p:childTnLst>
                              <p:par>
                                <p:cTn id="91" presetID="2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2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340"/>
                            </p:stCondLst>
                            <p:childTnLst>
                              <p:par>
                                <p:cTn id="95" presetID="22" presetClass="exit" presetSubtype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96" dur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440"/>
                            </p:stCondLst>
                            <p:childTnLst>
                              <p:par>
                                <p:cTn id="99" presetID="53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0" dur="1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02" dur="1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540"/>
                            </p:stCondLst>
                            <p:childTnLst>
                              <p:par>
                                <p:cTn id="105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06" dur="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0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0" grpId="0" animBg="1"/>
      <p:bldP spid="10" grpId="1" animBg="1"/>
      <p:bldP spid="11" grpId="0" animBg="1"/>
      <p:bldP spid="11" grpId="1" animBg="1"/>
      <p:bldP spid="8" grpId="0" animBg="1"/>
      <p:bldP spid="8" grpId="1" animBg="1"/>
      <p:bldP spid="13" grpId="0"/>
      <p:bldP spid="13" grpId="1"/>
      <p:bldP spid="14" grpId="0"/>
      <p:bldP spid="14" grpId="1"/>
      <p:bldP spid="17" grpId="0" animBg="1"/>
      <p:bldP spid="17" grpId="1" animBg="1"/>
      <p:bldP spid="17" grpId="2" animBg="1"/>
      <p:bldP spid="18" grpId="0" animBg="1"/>
      <p:bldP spid="18" grpId="1" animBg="1"/>
      <p:bldP spid="18" grpId="2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Arrow: Pentagon 64">
            <a:extLst>
              <a:ext uri="{FF2B5EF4-FFF2-40B4-BE49-F238E27FC236}">
                <a16:creationId xmlns:a16="http://schemas.microsoft.com/office/drawing/2014/main" id="{A7135D5A-C519-4E17-A20A-59F5203C7177}"/>
              </a:ext>
            </a:extLst>
          </p:cNvPr>
          <p:cNvSpPr/>
          <p:nvPr/>
        </p:nvSpPr>
        <p:spPr>
          <a:xfrm flipH="1">
            <a:off x="9615431" y="26993"/>
            <a:ext cx="2544813" cy="707887"/>
          </a:xfrm>
          <a:prstGeom prst="homePlate">
            <a:avLst/>
          </a:prstGeom>
          <a:noFill/>
          <a:ln w="762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7" name="Parallelogram 16">
            <a:extLst>
              <a:ext uri="{FF2B5EF4-FFF2-40B4-BE49-F238E27FC236}">
                <a16:creationId xmlns:a16="http://schemas.microsoft.com/office/drawing/2014/main" id="{D1C258AF-9449-4213-993F-F20087E8E61C}"/>
              </a:ext>
            </a:extLst>
          </p:cNvPr>
          <p:cNvSpPr/>
          <p:nvPr/>
        </p:nvSpPr>
        <p:spPr>
          <a:xfrm>
            <a:off x="-427931" y="-34952"/>
            <a:ext cx="4216159" cy="617077"/>
          </a:xfrm>
          <a:prstGeom prst="parallelogram">
            <a:avLst>
              <a:gd name="adj" fmla="val 67454"/>
            </a:avLst>
          </a:prstGeom>
          <a:solidFill>
            <a:srgbClr val="00206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7CCE456-96F4-4B76-9CFB-D05112B6A512}"/>
              </a:ext>
            </a:extLst>
          </p:cNvPr>
          <p:cNvSpPr txBox="1">
            <a:spLocks/>
          </p:cNvSpPr>
          <p:nvPr/>
        </p:nvSpPr>
        <p:spPr>
          <a:xfrm>
            <a:off x="1078581" y="-1235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ID" sz="3600" dirty="0">
              <a:latin typeface="Arial Rounded MT Bold" panose="020F0704030504030204" pitchFamily="34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BC28E13-BE25-43E1-AD6B-38701FDE5AEE}"/>
              </a:ext>
            </a:extLst>
          </p:cNvPr>
          <p:cNvGrpSpPr/>
          <p:nvPr/>
        </p:nvGrpSpPr>
        <p:grpSpPr>
          <a:xfrm>
            <a:off x="10123624" y="109403"/>
            <a:ext cx="1857475" cy="499118"/>
            <a:chOff x="8499550" y="-157801"/>
            <a:chExt cx="4263597" cy="1088146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92C81CBA-D2CD-4497-BDBE-8E1F65040B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19671" y="-157801"/>
              <a:ext cx="1043476" cy="1048694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746BDF3E-4C49-4BB7-8534-F10604988D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99550" y="83840"/>
              <a:ext cx="1316428" cy="783686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A181E48B-5107-4257-B8A5-49710577F42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17641" y="21021"/>
              <a:ext cx="1048988" cy="909324"/>
            </a:xfrm>
            <a:prstGeom prst="rect">
              <a:avLst/>
            </a:prstGeom>
          </p:spPr>
        </p:pic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A9CC4822-7951-41C3-80DB-1CEE78712518}"/>
              </a:ext>
            </a:extLst>
          </p:cNvPr>
          <p:cNvSpPr txBox="1"/>
          <p:nvPr/>
        </p:nvSpPr>
        <p:spPr>
          <a:xfrm>
            <a:off x="181669" y="-88889"/>
            <a:ext cx="48237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MAIN MENU</a:t>
            </a: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" name="Slide Zoom 2">
                <a:extLst>
                  <a:ext uri="{FF2B5EF4-FFF2-40B4-BE49-F238E27FC236}">
                    <a16:creationId xmlns:a16="http://schemas.microsoft.com/office/drawing/2014/main" id="{3F6F5F03-8D2D-4CDA-8297-2ABD4B15E2A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45313531"/>
                  </p:ext>
                </p:extLst>
              </p:nvPr>
            </p:nvGraphicFramePr>
            <p:xfrm>
              <a:off x="277616" y="1077566"/>
              <a:ext cx="1731145" cy="1727682"/>
            </p:xfrm>
            <a:graphic>
              <a:graphicData uri="http://schemas.microsoft.com/office/powerpoint/2016/slidezoom">
                <pslz:sldZm>
                  <pslz:sldZmObj sldId="328" cId="82378090">
                    <pslz:zmPr id="{7C1A4803-CAF8-4A1B-A650-C6517DDAE3F2}" imageType="cover" transitionDur="1000">
                      <p166:blipFill xmlns:p166="http://schemas.microsoft.com/office/powerpoint/2016/6/main"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731145" cy="1727682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" name="Slide Zoom 2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3F6F5F03-8D2D-4CDA-8297-2ABD4B15E2A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7616" y="1077566"/>
                <a:ext cx="1731145" cy="1727682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3" name="Slide Zoom 12">
                <a:extLst>
                  <a:ext uri="{FF2B5EF4-FFF2-40B4-BE49-F238E27FC236}">
                    <a16:creationId xmlns:a16="http://schemas.microsoft.com/office/drawing/2014/main" id="{F7F2898D-2F49-403B-8CD1-BDD4E163258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08341723"/>
                  </p:ext>
                </p:extLst>
              </p:nvPr>
            </p:nvGraphicFramePr>
            <p:xfrm>
              <a:off x="2593486" y="1075834"/>
              <a:ext cx="1731146" cy="1731146"/>
            </p:xfrm>
            <a:graphic>
              <a:graphicData uri="http://schemas.microsoft.com/office/powerpoint/2016/slidezoom">
                <pslz:sldZm>
                  <pslz:sldZmObj sldId="329" cId="116439069">
                    <pslz:zmPr id="{2BC758D1-7A45-4648-B008-2B00D15D1910}" imageType="cover" transitionDur="1000">
                      <p166:blipFill xmlns:p166="http://schemas.microsoft.com/office/powerpoint/2016/6/main"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731146" cy="1731146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3" name="Slide Zoom 12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F7F2898D-2F49-403B-8CD1-BDD4E163258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93486" y="1075834"/>
                <a:ext cx="1731146" cy="1731146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5" name="Slide Zoom 14">
                <a:extLst>
                  <a:ext uri="{FF2B5EF4-FFF2-40B4-BE49-F238E27FC236}">
                    <a16:creationId xmlns:a16="http://schemas.microsoft.com/office/drawing/2014/main" id="{F03F0AA1-70A9-48F6-A6B6-058BA31B4F9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29917390"/>
                  </p:ext>
                </p:extLst>
              </p:nvPr>
            </p:nvGraphicFramePr>
            <p:xfrm>
              <a:off x="4909357" y="957383"/>
              <a:ext cx="1968048" cy="1968048"/>
            </p:xfrm>
            <a:graphic>
              <a:graphicData uri="http://schemas.microsoft.com/office/powerpoint/2016/slidezoom">
                <pslz:sldZm>
                  <pslz:sldZmObj sldId="330" cId="1655132935">
                    <pslz:zmPr id="{21AED4B3-F06F-45A8-A6C7-7D253B04DAF5}" imageType="cover" transitionDur="1000">
                      <p166:blipFill xmlns:p166="http://schemas.microsoft.com/office/powerpoint/2016/6/main"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968048" cy="196804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5" name="Slide Zoom 14">
                <a:hlinkClick r:id="rId12" action="ppaction://hlinksldjump"/>
                <a:extLst>
                  <a:ext uri="{FF2B5EF4-FFF2-40B4-BE49-F238E27FC236}">
                    <a16:creationId xmlns:a16="http://schemas.microsoft.com/office/drawing/2014/main" id="{F03F0AA1-70A9-48F6-A6B6-058BA31B4F9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09357" y="957383"/>
                <a:ext cx="1968048" cy="1968048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8" name="Slide Zoom 17">
                <a:extLst>
                  <a:ext uri="{FF2B5EF4-FFF2-40B4-BE49-F238E27FC236}">
                    <a16:creationId xmlns:a16="http://schemas.microsoft.com/office/drawing/2014/main" id="{168E1B42-B2AF-47A5-A7C9-C12C326254A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25881976"/>
                  </p:ext>
                </p:extLst>
              </p:nvPr>
            </p:nvGraphicFramePr>
            <p:xfrm>
              <a:off x="7462130" y="1084157"/>
              <a:ext cx="1714500" cy="1714500"/>
            </p:xfrm>
            <a:graphic>
              <a:graphicData uri="http://schemas.microsoft.com/office/powerpoint/2016/slidezoom">
                <pslz:sldZm>
                  <pslz:sldZmObj sldId="331" cId="3957369831">
                    <pslz:zmPr id="{BD57A3C5-FF40-4CC0-8824-EB627C2AEBB5}" imageType="cover" transitionDur="1000">
                      <p166:blipFill xmlns:p166="http://schemas.microsoft.com/office/powerpoint/2016/6/main"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7145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8" name="Slide Zoom 17">
                <a:hlinkClick r:id="rId15" action="ppaction://hlinksldjump"/>
                <a:extLst>
                  <a:ext uri="{FF2B5EF4-FFF2-40B4-BE49-F238E27FC236}">
                    <a16:creationId xmlns:a16="http://schemas.microsoft.com/office/drawing/2014/main" id="{168E1B42-B2AF-47A5-A7C9-C12C326254A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62130" y="1084157"/>
                <a:ext cx="17145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0" name="Slide Zoom 19">
                <a:extLst>
                  <a:ext uri="{FF2B5EF4-FFF2-40B4-BE49-F238E27FC236}">
                    <a16:creationId xmlns:a16="http://schemas.microsoft.com/office/drawing/2014/main" id="{9B59CC93-0060-4812-A20B-C7779209412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372812728"/>
                  </p:ext>
                </p:extLst>
              </p:nvPr>
            </p:nvGraphicFramePr>
            <p:xfrm>
              <a:off x="9761353" y="1097879"/>
              <a:ext cx="1695450" cy="1687057"/>
            </p:xfrm>
            <a:graphic>
              <a:graphicData uri="http://schemas.microsoft.com/office/powerpoint/2016/slidezoom">
                <pslz:sldZm>
                  <pslz:sldZmObj sldId="332" cId="830546200">
                    <pslz:zmPr id="{BF834063-C44C-4824-8F73-D7FC446A8172}" imageType="cover" transitionDur="1000">
                      <p166:blipFill xmlns:p166="http://schemas.microsoft.com/office/powerpoint/2016/6/main"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5450" cy="1687057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0" name="Slide Zoom 19">
                <a:hlinkClick r:id="rId18" action="ppaction://hlinksldjump"/>
                <a:extLst>
                  <a:ext uri="{FF2B5EF4-FFF2-40B4-BE49-F238E27FC236}">
                    <a16:creationId xmlns:a16="http://schemas.microsoft.com/office/drawing/2014/main" id="{9B59CC93-0060-4812-A20B-C7779209412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61353" y="1097879"/>
                <a:ext cx="1695450" cy="1687057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2" name="Slide Zoom 31">
                <a:extLst>
                  <a:ext uri="{FF2B5EF4-FFF2-40B4-BE49-F238E27FC236}">
                    <a16:creationId xmlns:a16="http://schemas.microsoft.com/office/drawing/2014/main" id="{430B9D2C-6B1F-4398-AA42-498B19D9982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36530383"/>
                  </p:ext>
                </p:extLst>
              </p:nvPr>
            </p:nvGraphicFramePr>
            <p:xfrm>
              <a:off x="5124578" y="3960920"/>
              <a:ext cx="1710698" cy="1710698"/>
            </p:xfrm>
            <a:graphic>
              <a:graphicData uri="http://schemas.microsoft.com/office/powerpoint/2016/slidezoom">
                <pslz:sldZm>
                  <pslz:sldZmObj sldId="335" cId="1767787472">
                    <pslz:zmPr id="{01A297FE-F0C9-4F81-9557-5D0F160B1FA5}" imageType="cover" transitionDur="1000">
                      <p166:blipFill xmlns:p166="http://schemas.microsoft.com/office/powerpoint/2016/6/main"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710698" cy="171069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2" name="Slide Zoom 31">
                <a:hlinkClick r:id="rId21" action="ppaction://hlinksldjump"/>
                <a:extLst>
                  <a:ext uri="{FF2B5EF4-FFF2-40B4-BE49-F238E27FC236}">
                    <a16:creationId xmlns:a16="http://schemas.microsoft.com/office/drawing/2014/main" id="{430B9D2C-6B1F-4398-AA42-498B19D9982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24578" y="3960920"/>
                <a:ext cx="1710698" cy="1710698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4" name="Slide Zoom 33">
                <a:extLst>
                  <a:ext uri="{FF2B5EF4-FFF2-40B4-BE49-F238E27FC236}">
                    <a16:creationId xmlns:a16="http://schemas.microsoft.com/office/drawing/2014/main" id="{8BF8EDA9-9392-4B86-87D1-3CE7B283D20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56280637"/>
                  </p:ext>
                </p:extLst>
              </p:nvPr>
            </p:nvGraphicFramePr>
            <p:xfrm>
              <a:off x="7399287" y="3860280"/>
              <a:ext cx="1826527" cy="1911979"/>
            </p:xfrm>
            <a:graphic>
              <a:graphicData uri="http://schemas.microsoft.com/office/powerpoint/2016/slidezoom">
                <pslz:sldZm>
                  <pslz:sldZmObj sldId="337" cId="2814067281">
                    <pslz:zmPr id="{30C746BA-FF80-4111-BD74-D94D7362F21D}" imageType="cover" transitionDur="1000">
                      <p166:blipFill xmlns:p166="http://schemas.microsoft.com/office/powerpoint/2016/6/main">
                        <a:blip r:embed="rId2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826527" cy="1911979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4" name="Slide Zoom 33">
                <a:hlinkClick r:id="rId24" action="ppaction://hlinksldjump"/>
                <a:extLst>
                  <a:ext uri="{FF2B5EF4-FFF2-40B4-BE49-F238E27FC236}">
                    <a16:creationId xmlns:a16="http://schemas.microsoft.com/office/drawing/2014/main" id="{8BF8EDA9-9392-4B86-87D1-3CE7B283D20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99287" y="3860280"/>
                <a:ext cx="1826527" cy="1911979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9" name="Slide Zoom 58">
                <a:extLst>
                  <a:ext uri="{FF2B5EF4-FFF2-40B4-BE49-F238E27FC236}">
                    <a16:creationId xmlns:a16="http://schemas.microsoft.com/office/drawing/2014/main" id="{3C1B258B-2FDB-47ED-8395-C05030F497F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468095826"/>
                  </p:ext>
                </p:extLst>
              </p:nvPr>
            </p:nvGraphicFramePr>
            <p:xfrm>
              <a:off x="2734040" y="3903006"/>
              <a:ext cx="1826527" cy="1826527"/>
            </p:xfrm>
            <a:graphic>
              <a:graphicData uri="http://schemas.microsoft.com/office/powerpoint/2016/slidezoom">
                <pslz:sldZm>
                  <pslz:sldZmObj sldId="338" cId="3920985889">
                    <pslz:zmPr id="{7C438401-2EC3-4F73-8051-F5859B125FD6}" imageType="cover" transitionDur="1000">
                      <p166:blipFill xmlns:p166="http://schemas.microsoft.com/office/powerpoint/2016/6/main">
                        <a:blip r:embed="rId2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826527" cy="1826527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9" name="Slide Zoom 58">
                <a:hlinkClick r:id="rId27" action="ppaction://hlinksldjump"/>
                <a:extLst>
                  <a:ext uri="{FF2B5EF4-FFF2-40B4-BE49-F238E27FC236}">
                    <a16:creationId xmlns:a16="http://schemas.microsoft.com/office/drawing/2014/main" id="{3C1B258B-2FDB-47ED-8395-C05030F497F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34040" y="3903006"/>
                <a:ext cx="1826527" cy="1826527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61" name="Slide Zoom 60">
                <a:extLst>
                  <a:ext uri="{FF2B5EF4-FFF2-40B4-BE49-F238E27FC236}">
                    <a16:creationId xmlns:a16="http://schemas.microsoft.com/office/drawing/2014/main" id="{8D670E55-54D0-4C39-96E3-27B57380588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70367182"/>
                  </p:ext>
                </p:extLst>
              </p:nvPr>
            </p:nvGraphicFramePr>
            <p:xfrm>
              <a:off x="9789826" y="3939761"/>
              <a:ext cx="1744648" cy="1753016"/>
            </p:xfrm>
            <a:graphic>
              <a:graphicData uri="http://schemas.microsoft.com/office/powerpoint/2016/slidezoom">
                <pslz:sldZm>
                  <pslz:sldZmObj sldId="340" cId="2710355138">
                    <pslz:zmPr id="{5029351D-658B-4AD5-B08E-8E81EB66DF7E}" imageType="cover" transitionDur="1000">
                      <p166:blipFill xmlns:p166="http://schemas.microsoft.com/office/powerpoint/2016/6/main">
                        <a:blip r:embed="rId2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744648" cy="1753016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61" name="Slide Zoom 60">
                <a:hlinkClick r:id="rId30" action="ppaction://hlinksldjump"/>
                <a:extLst>
                  <a:ext uri="{FF2B5EF4-FFF2-40B4-BE49-F238E27FC236}">
                    <a16:creationId xmlns:a16="http://schemas.microsoft.com/office/drawing/2014/main" id="{8D670E55-54D0-4C39-96E3-27B57380588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89826" y="3939761"/>
                <a:ext cx="1744648" cy="1753016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63" name="Slide Zoom 62">
                <a:extLst>
                  <a:ext uri="{FF2B5EF4-FFF2-40B4-BE49-F238E27FC236}">
                    <a16:creationId xmlns:a16="http://schemas.microsoft.com/office/drawing/2014/main" id="{7301D966-2937-4E33-B281-07AFC95EE4C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96534615"/>
                  </p:ext>
                </p:extLst>
              </p:nvPr>
            </p:nvGraphicFramePr>
            <p:xfrm>
              <a:off x="459331" y="3959019"/>
              <a:ext cx="1710698" cy="1714500"/>
            </p:xfrm>
            <a:graphic>
              <a:graphicData uri="http://schemas.microsoft.com/office/powerpoint/2016/slidezoom">
                <pslz:sldZm>
                  <pslz:sldZmObj sldId="333" cId="2845040147">
                    <pslz:zmPr id="{D03C2D25-C5EB-4F7A-A489-F1FE3EA57B5D}" imageType="cover" transitionDur="1000">
                      <p166:blipFill xmlns:p166="http://schemas.microsoft.com/office/powerpoint/2016/6/main">
                        <a:blip r:embed="rId3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710698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63" name="Slide Zoom 62">
                <a:hlinkClick r:id="rId33" action="ppaction://hlinksldjump"/>
                <a:extLst>
                  <a:ext uri="{FF2B5EF4-FFF2-40B4-BE49-F238E27FC236}">
                    <a16:creationId xmlns:a16="http://schemas.microsoft.com/office/drawing/2014/main" id="{7301D966-2937-4E33-B281-07AFC95EE4C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9331" y="3959019"/>
                <a:ext cx="1710698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sp>
        <p:nvSpPr>
          <p:cNvPr id="67" name="Rectangle 66">
            <a:extLst>
              <a:ext uri="{FF2B5EF4-FFF2-40B4-BE49-F238E27FC236}">
                <a16:creationId xmlns:a16="http://schemas.microsoft.com/office/drawing/2014/main" id="{8BB4DFE6-F997-446B-B92F-B3B846DA7989}"/>
              </a:ext>
            </a:extLst>
          </p:cNvPr>
          <p:cNvSpPr/>
          <p:nvPr/>
        </p:nvSpPr>
        <p:spPr>
          <a:xfrm>
            <a:off x="0" y="6488703"/>
            <a:ext cx="12192000" cy="39460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30832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"/>
                            </p:stCondLst>
                            <p:childTnLst>
                              <p:par>
                                <p:cTn id="11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2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2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10"/>
                            </p:stCondLst>
                            <p:childTnLst>
                              <p:par>
                                <p:cTn id="19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2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2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10"/>
                            </p:stCondLst>
                            <p:childTnLst>
                              <p:par>
                                <p:cTn id="27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2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2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2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610"/>
                            </p:stCondLst>
                            <p:childTnLst>
                              <p:par>
                                <p:cTn id="35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2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2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2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810"/>
                            </p:stCondLst>
                            <p:childTnLst>
                              <p:par>
                                <p:cTn id="43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2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2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2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2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10"/>
                            </p:stCondLst>
                            <p:childTnLst>
                              <p:par>
                                <p:cTn id="51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2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2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2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2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210"/>
                            </p:stCondLst>
                            <p:childTnLst>
                              <p:par>
                                <p:cTn id="59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2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2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2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410"/>
                            </p:stCondLst>
                            <p:childTnLst>
                              <p:par>
                                <p:cTn id="67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2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2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610"/>
                            </p:stCondLst>
                            <p:childTnLst>
                              <p:par>
                                <p:cTn id="75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2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2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2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810"/>
                            </p:stCondLst>
                            <p:childTnLst>
                              <p:par>
                                <p:cTn id="83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2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2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2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2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2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27" presetClass="emph" presetSubtype="0" repeatCount="indefinite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1" dur="375" autoRev="1" fill="remove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animClr clrSpc="rgb" dir="cw">
                                      <p:cBhvr>
                                        <p:cTn id="92" dur="375" autoRev="1" fill="remove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93" dur="375" autoRev="1" fill="remove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4" dur="375" autoRev="1" fill="remove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arallelogram 28">
            <a:extLst>
              <a:ext uri="{FF2B5EF4-FFF2-40B4-BE49-F238E27FC236}">
                <a16:creationId xmlns:a16="http://schemas.microsoft.com/office/drawing/2014/main" id="{44E5E950-7C97-4160-A554-11711183B1BE}"/>
              </a:ext>
            </a:extLst>
          </p:cNvPr>
          <p:cNvSpPr/>
          <p:nvPr/>
        </p:nvSpPr>
        <p:spPr>
          <a:xfrm>
            <a:off x="-427930" y="-34952"/>
            <a:ext cx="10452533" cy="617077"/>
          </a:xfrm>
          <a:prstGeom prst="parallelogram">
            <a:avLst>
              <a:gd name="adj" fmla="val 67454"/>
            </a:avLst>
          </a:prstGeom>
          <a:solidFill>
            <a:srgbClr val="00206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Parallelogram 31">
            <a:extLst>
              <a:ext uri="{FF2B5EF4-FFF2-40B4-BE49-F238E27FC236}">
                <a16:creationId xmlns:a16="http://schemas.microsoft.com/office/drawing/2014/main" id="{71E1903B-3F4A-4565-9039-9BF032FF804A}"/>
              </a:ext>
            </a:extLst>
          </p:cNvPr>
          <p:cNvSpPr/>
          <p:nvPr/>
        </p:nvSpPr>
        <p:spPr>
          <a:xfrm rot="300000">
            <a:off x="9740751" y="-37502"/>
            <a:ext cx="462197" cy="634140"/>
          </a:xfrm>
          <a:prstGeom prst="parallelogram">
            <a:avLst>
              <a:gd name="adj" fmla="val 67454"/>
            </a:avLst>
          </a:prstGeom>
          <a:solidFill>
            <a:srgbClr val="00206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Parallelogram 32">
            <a:extLst>
              <a:ext uri="{FF2B5EF4-FFF2-40B4-BE49-F238E27FC236}">
                <a16:creationId xmlns:a16="http://schemas.microsoft.com/office/drawing/2014/main" id="{A66960D9-E2E3-49F0-815B-5837A5F666F7}"/>
              </a:ext>
            </a:extLst>
          </p:cNvPr>
          <p:cNvSpPr/>
          <p:nvPr/>
        </p:nvSpPr>
        <p:spPr>
          <a:xfrm rot="300000">
            <a:off x="10016818" y="-20439"/>
            <a:ext cx="462197" cy="617077"/>
          </a:xfrm>
          <a:prstGeom prst="parallelogram">
            <a:avLst>
              <a:gd name="adj" fmla="val 67454"/>
            </a:avLst>
          </a:prstGeom>
          <a:solidFill>
            <a:srgbClr val="00206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Parallelogram 33">
            <a:extLst>
              <a:ext uri="{FF2B5EF4-FFF2-40B4-BE49-F238E27FC236}">
                <a16:creationId xmlns:a16="http://schemas.microsoft.com/office/drawing/2014/main" id="{615AE5E3-2AC9-49D2-8DB3-4DA48D8832A7}"/>
              </a:ext>
            </a:extLst>
          </p:cNvPr>
          <p:cNvSpPr/>
          <p:nvPr/>
        </p:nvSpPr>
        <p:spPr>
          <a:xfrm>
            <a:off x="10301414" y="-34952"/>
            <a:ext cx="2057265" cy="617076"/>
          </a:xfrm>
          <a:prstGeom prst="parallelogram">
            <a:avLst>
              <a:gd name="adj" fmla="val 67454"/>
            </a:avLst>
          </a:prstGeom>
          <a:solidFill>
            <a:srgbClr val="00206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503451D-B4BE-49EE-96EF-D5404ECB9763}"/>
              </a:ext>
            </a:extLst>
          </p:cNvPr>
          <p:cNvGrpSpPr/>
          <p:nvPr/>
        </p:nvGrpSpPr>
        <p:grpSpPr>
          <a:xfrm>
            <a:off x="-402101" y="122443"/>
            <a:ext cx="12677228" cy="6785256"/>
            <a:chOff x="-402101" y="122443"/>
            <a:chExt cx="12677228" cy="6785256"/>
          </a:xfrm>
        </p:grpSpPr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B44879E6-258C-4DE4-9ACA-D59C637F114E}"/>
                </a:ext>
              </a:extLst>
            </p:cNvPr>
            <p:cNvSpPr/>
            <p:nvPr/>
          </p:nvSpPr>
          <p:spPr>
            <a:xfrm>
              <a:off x="28018" y="122443"/>
              <a:ext cx="4877812" cy="749508"/>
            </a:xfrm>
            <a:prstGeom prst="roundRect">
              <a:avLst>
                <a:gd name="adj" fmla="val 30667"/>
              </a:avLst>
            </a:prstGeom>
            <a:solidFill>
              <a:srgbClr val="F3ECC2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0ECAA31F-27A5-48F2-8C63-14607EFA90B6}"/>
                </a:ext>
              </a:extLst>
            </p:cNvPr>
            <p:cNvGrpSpPr/>
            <p:nvPr/>
          </p:nvGrpSpPr>
          <p:grpSpPr>
            <a:xfrm>
              <a:off x="-402101" y="6313629"/>
              <a:ext cx="12677228" cy="594070"/>
              <a:chOff x="-485228" y="6293910"/>
              <a:chExt cx="12677228" cy="594070"/>
            </a:xfrm>
            <a:solidFill>
              <a:srgbClr val="002060"/>
            </a:solidFill>
          </p:grpSpPr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28149BFC-AAD0-4D5B-819A-2E6603BE6A69}"/>
                  </a:ext>
                </a:extLst>
              </p:cNvPr>
              <p:cNvGrpSpPr/>
              <p:nvPr/>
            </p:nvGrpSpPr>
            <p:grpSpPr>
              <a:xfrm>
                <a:off x="-485228" y="6293910"/>
                <a:ext cx="12677228" cy="594070"/>
                <a:chOff x="-485228" y="6293910"/>
                <a:chExt cx="12677228" cy="594070"/>
              </a:xfrm>
              <a:grpFill/>
            </p:grpSpPr>
            <p:sp>
              <p:nvSpPr>
                <p:cNvPr id="10" name="Parallelogram 9">
                  <a:extLst>
                    <a:ext uri="{FF2B5EF4-FFF2-40B4-BE49-F238E27FC236}">
                      <a16:creationId xmlns:a16="http://schemas.microsoft.com/office/drawing/2014/main" id="{3B983E0E-A66B-49B0-BBC2-739DA2F62BCD}"/>
                    </a:ext>
                  </a:extLst>
                </p:cNvPr>
                <p:cNvSpPr/>
                <p:nvPr/>
              </p:nvSpPr>
              <p:spPr>
                <a:xfrm flipH="1">
                  <a:off x="784486" y="6453265"/>
                  <a:ext cx="11407514" cy="434715"/>
                </a:xfrm>
                <a:prstGeom prst="parallelogram">
                  <a:avLst>
                    <a:gd name="adj" fmla="val 67454"/>
                  </a:avLst>
                </a:prstGeom>
                <a:grpFill/>
                <a:ln>
                  <a:noFill/>
                </a:ln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1" name="Parallelogram 10">
                  <a:extLst>
                    <a:ext uri="{FF2B5EF4-FFF2-40B4-BE49-F238E27FC236}">
                      <a16:creationId xmlns:a16="http://schemas.microsoft.com/office/drawing/2014/main" id="{544141F9-43EE-4FF5-A116-2D479BD8F5B3}"/>
                    </a:ext>
                  </a:extLst>
                </p:cNvPr>
                <p:cNvSpPr/>
                <p:nvPr/>
              </p:nvSpPr>
              <p:spPr>
                <a:xfrm flipH="1">
                  <a:off x="-485228" y="6293910"/>
                  <a:ext cx="4489669" cy="594070"/>
                </a:xfrm>
                <a:prstGeom prst="parallelogram">
                  <a:avLst>
                    <a:gd name="adj" fmla="val 67454"/>
                  </a:avLst>
                </a:prstGeom>
                <a:grpFill/>
                <a:ln>
                  <a:noFill/>
                </a:ln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pic>
              <p:nvPicPr>
                <p:cNvPr id="12" name="Picture 2">
                  <a:extLst>
                    <a:ext uri="{FF2B5EF4-FFF2-40B4-BE49-F238E27FC236}">
                      <a16:creationId xmlns:a16="http://schemas.microsoft.com/office/drawing/2014/main" id="{07D31C3E-4A17-42EF-895D-AB7B43213E6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56149" y="6323890"/>
                  <a:ext cx="494221" cy="496635"/>
                </a:xfrm>
                <a:prstGeom prst="rect">
                  <a:avLst/>
                </a:prstGeom>
                <a:grpFill/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</p:pic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DC65434A-0B2B-48F9-93BF-3A43E06A0E62}"/>
                    </a:ext>
                  </a:extLst>
                </p:cNvPr>
                <p:cNvSpPr txBox="1"/>
                <p:nvPr/>
              </p:nvSpPr>
              <p:spPr>
                <a:xfrm>
                  <a:off x="650370" y="6406279"/>
                  <a:ext cx="3038006" cy="369332"/>
                </a:xfrm>
                <a:prstGeom prst="rect">
                  <a:avLst/>
                </a:prstGeom>
                <a:grp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entury Gothic" panose="020B0502020202020204" pitchFamily="34" charset="0"/>
                      <a:ea typeface="+mn-ea"/>
                      <a:cs typeface="+mn-cs"/>
                    </a:rPr>
                    <a:t>UNIVERSITAS BRAWIJAYA</a:t>
                  </a:r>
                </a:p>
              </p:txBody>
            </p:sp>
          </p:grp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E659700-FF1C-45D2-A48F-D97B92EE740A}"/>
                  </a:ext>
                </a:extLst>
              </p:cNvPr>
              <p:cNvSpPr txBox="1"/>
              <p:nvPr/>
            </p:nvSpPr>
            <p:spPr>
              <a:xfrm>
                <a:off x="3906462" y="6488668"/>
                <a:ext cx="6901363" cy="369332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i-FI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+mn-ea"/>
                    <a:cs typeface="+mn-cs"/>
                  </a:rPr>
                  <a:t>FINAL PROJECT MOM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 pitchFamily="34" charset="0"/>
                  <a:ea typeface="+mn-ea"/>
                  <a:cs typeface="+mn-cs"/>
                </a:endParaRPr>
              </a:p>
            </p:txBody>
          </p:sp>
        </p:grp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89416AD2-4911-447D-BE50-073D8AA89C7F}"/>
              </a:ext>
            </a:extLst>
          </p:cNvPr>
          <p:cNvSpPr txBox="1"/>
          <p:nvPr/>
        </p:nvSpPr>
        <p:spPr>
          <a:xfrm>
            <a:off x="822351" y="237549"/>
            <a:ext cx="52557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E8505B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Trend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E8505B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Pendapatan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E8505B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E8505B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Ekspor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E8505B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FB453EF-AEE8-4409-9D78-BEB5ECAA5A79}"/>
              </a:ext>
            </a:extLst>
          </p:cNvPr>
          <p:cNvGrpSpPr/>
          <p:nvPr/>
        </p:nvGrpSpPr>
        <p:grpSpPr>
          <a:xfrm>
            <a:off x="10749077" y="40559"/>
            <a:ext cx="1161937" cy="417095"/>
            <a:chOff x="8499550" y="21021"/>
            <a:chExt cx="2667079" cy="909324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962A949B-E318-4DE9-8957-9B2D6AC5BF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99550" y="83840"/>
              <a:ext cx="1316428" cy="783686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BB89EA62-A455-48A4-8F96-C64561EC615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17641" y="21021"/>
              <a:ext cx="1048988" cy="909324"/>
            </a:xfrm>
            <a:prstGeom prst="rect">
              <a:avLst/>
            </a:prstGeom>
          </p:spPr>
        </p:pic>
      </p:grpSp>
      <p:pic>
        <p:nvPicPr>
          <p:cNvPr id="6146" name="Picture 2" descr="chart, Trends, graph icon">
            <a:extLst>
              <a:ext uri="{FF2B5EF4-FFF2-40B4-BE49-F238E27FC236}">
                <a16:creationId xmlns:a16="http://schemas.microsoft.com/office/drawing/2014/main" id="{FE021356-D045-42AD-A6CE-2FFE526BF2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262" y="158073"/>
            <a:ext cx="678247" cy="678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07A1D89B-4D86-45C7-9456-FE1928C689EF}"/>
              </a:ext>
            </a:extLst>
          </p:cNvPr>
          <p:cNvSpPr txBox="1"/>
          <p:nvPr/>
        </p:nvSpPr>
        <p:spPr>
          <a:xfrm>
            <a:off x="7309108" y="2696556"/>
            <a:ext cx="52557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Trend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Pendapatan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Tertinggi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terdapat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 pada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tahun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 2011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47E52F0-F74E-411F-A8D7-378BCB034F2C}"/>
              </a:ext>
            </a:extLst>
          </p:cNvPr>
          <p:cNvSpPr txBox="1"/>
          <p:nvPr/>
        </p:nvSpPr>
        <p:spPr>
          <a:xfrm>
            <a:off x="7309108" y="3753773"/>
            <a:ext cx="52557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Trend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Pendapatan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Tertinggi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terdapat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 pada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tahun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 2017</a:t>
            </a:r>
          </a:p>
        </p:txBody>
      </p:sp>
      <p:graphicFrame>
        <p:nvGraphicFramePr>
          <p:cNvPr id="35" name="Chart 34">
            <a:extLst>
              <a:ext uri="{FF2B5EF4-FFF2-40B4-BE49-F238E27FC236}">
                <a16:creationId xmlns:a16="http://schemas.microsoft.com/office/drawing/2014/main" id="{C8A7C9B3-788B-47B7-ACE4-2406EB7E1F8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07656089"/>
              </p:ext>
            </p:extLst>
          </p:nvPr>
        </p:nvGraphicFramePr>
        <p:xfrm>
          <a:off x="239276" y="1242578"/>
          <a:ext cx="7069832" cy="47812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pSp>
        <p:nvGrpSpPr>
          <p:cNvPr id="16" name="Group 15">
            <a:extLst>
              <a:ext uri="{FF2B5EF4-FFF2-40B4-BE49-F238E27FC236}">
                <a16:creationId xmlns:a16="http://schemas.microsoft.com/office/drawing/2014/main" id="{4B6D8CFD-D83B-43E0-8A46-2936355A7F4C}"/>
              </a:ext>
            </a:extLst>
          </p:cNvPr>
          <p:cNvGrpSpPr/>
          <p:nvPr/>
        </p:nvGrpSpPr>
        <p:grpSpPr>
          <a:xfrm>
            <a:off x="2327564" y="1745673"/>
            <a:ext cx="4981546" cy="1343892"/>
            <a:chOff x="2327564" y="1745673"/>
            <a:chExt cx="4981546" cy="1343892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C144CAB0-1EBD-4FBA-A62E-7ADB8843C24C}"/>
                </a:ext>
              </a:extLst>
            </p:cNvPr>
            <p:cNvCxnSpPr>
              <a:cxnSpLocks/>
              <a:endCxn id="6" idx="6"/>
            </p:cNvCxnSpPr>
            <p:nvPr/>
          </p:nvCxnSpPr>
          <p:spPr>
            <a:xfrm flipH="1" flipV="1">
              <a:off x="2854036" y="2015837"/>
              <a:ext cx="4455074" cy="1073728"/>
            </a:xfrm>
            <a:prstGeom prst="straightConnector1">
              <a:avLst/>
            </a:prstGeom>
            <a:ln w="38100">
              <a:solidFill>
                <a:srgbClr val="E8505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1474BD83-9F7D-49AC-AE20-B6AE1229BE86}"/>
                </a:ext>
              </a:extLst>
            </p:cNvPr>
            <p:cNvSpPr/>
            <p:nvPr/>
          </p:nvSpPr>
          <p:spPr>
            <a:xfrm>
              <a:off x="2327564" y="1745673"/>
              <a:ext cx="526472" cy="540327"/>
            </a:xfrm>
            <a:prstGeom prst="ellipse">
              <a:avLst/>
            </a:prstGeom>
            <a:noFill/>
            <a:ln w="57150">
              <a:solidFill>
                <a:srgbClr val="E8505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E3C2277-3BCA-45A5-B380-D0F038A52D78}"/>
              </a:ext>
            </a:extLst>
          </p:cNvPr>
          <p:cNvGrpSpPr/>
          <p:nvPr/>
        </p:nvGrpSpPr>
        <p:grpSpPr>
          <a:xfrm>
            <a:off x="6474389" y="3124968"/>
            <a:ext cx="834721" cy="1044825"/>
            <a:chOff x="6474389" y="3124968"/>
            <a:chExt cx="834721" cy="1044825"/>
          </a:xfrm>
        </p:grpSpPr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0DD8B089-5016-4BB6-97E2-AAABD6ABC4E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830291" y="3491773"/>
              <a:ext cx="478819" cy="678020"/>
            </a:xfrm>
            <a:prstGeom prst="straightConnector1">
              <a:avLst/>
            </a:prstGeom>
            <a:ln w="38100">
              <a:solidFill>
                <a:srgbClr val="E8505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D605317-67DC-4310-A58E-29C499BA91B7}"/>
                </a:ext>
              </a:extLst>
            </p:cNvPr>
            <p:cNvSpPr/>
            <p:nvPr/>
          </p:nvSpPr>
          <p:spPr>
            <a:xfrm>
              <a:off x="6474389" y="3124968"/>
              <a:ext cx="526472" cy="540327"/>
            </a:xfrm>
            <a:prstGeom prst="ellipse">
              <a:avLst/>
            </a:prstGeom>
            <a:noFill/>
            <a:ln w="57150">
              <a:solidFill>
                <a:srgbClr val="E8505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</p:spTree>
    <p:extLst>
      <p:ext uri="{BB962C8B-B14F-4D97-AF65-F5344CB8AC3E}">
        <p14:creationId xmlns:p14="http://schemas.microsoft.com/office/powerpoint/2010/main" val="82378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"/>
                            </p:stCondLst>
                            <p:childTnLst>
                              <p:par>
                                <p:cTn id="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arallelogram 25">
            <a:extLst>
              <a:ext uri="{FF2B5EF4-FFF2-40B4-BE49-F238E27FC236}">
                <a16:creationId xmlns:a16="http://schemas.microsoft.com/office/drawing/2014/main" id="{702969C6-4C66-4C8D-97BC-FCE8B6A9DDA1}"/>
              </a:ext>
            </a:extLst>
          </p:cNvPr>
          <p:cNvSpPr/>
          <p:nvPr/>
        </p:nvSpPr>
        <p:spPr>
          <a:xfrm>
            <a:off x="-427930" y="-34952"/>
            <a:ext cx="10452533" cy="617077"/>
          </a:xfrm>
          <a:prstGeom prst="parallelogram">
            <a:avLst>
              <a:gd name="adj" fmla="val 67454"/>
            </a:avLst>
          </a:prstGeom>
          <a:solidFill>
            <a:srgbClr val="00206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Parallelogram 29">
            <a:extLst>
              <a:ext uri="{FF2B5EF4-FFF2-40B4-BE49-F238E27FC236}">
                <a16:creationId xmlns:a16="http://schemas.microsoft.com/office/drawing/2014/main" id="{32898C61-5A68-427B-9FAA-F6981B498C01}"/>
              </a:ext>
            </a:extLst>
          </p:cNvPr>
          <p:cNvSpPr/>
          <p:nvPr/>
        </p:nvSpPr>
        <p:spPr>
          <a:xfrm rot="300000">
            <a:off x="9740751" y="-37502"/>
            <a:ext cx="462197" cy="634140"/>
          </a:xfrm>
          <a:prstGeom prst="parallelogram">
            <a:avLst>
              <a:gd name="adj" fmla="val 67454"/>
            </a:avLst>
          </a:prstGeom>
          <a:solidFill>
            <a:srgbClr val="00206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Parallelogram 30">
            <a:extLst>
              <a:ext uri="{FF2B5EF4-FFF2-40B4-BE49-F238E27FC236}">
                <a16:creationId xmlns:a16="http://schemas.microsoft.com/office/drawing/2014/main" id="{06C033ED-822F-4EEE-8C44-47D6149DA530}"/>
              </a:ext>
            </a:extLst>
          </p:cNvPr>
          <p:cNvSpPr/>
          <p:nvPr/>
        </p:nvSpPr>
        <p:spPr>
          <a:xfrm rot="300000">
            <a:off x="10016818" y="-20439"/>
            <a:ext cx="462197" cy="617077"/>
          </a:xfrm>
          <a:prstGeom prst="parallelogram">
            <a:avLst>
              <a:gd name="adj" fmla="val 67454"/>
            </a:avLst>
          </a:prstGeom>
          <a:solidFill>
            <a:srgbClr val="00206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Parallelogram 31">
            <a:extLst>
              <a:ext uri="{FF2B5EF4-FFF2-40B4-BE49-F238E27FC236}">
                <a16:creationId xmlns:a16="http://schemas.microsoft.com/office/drawing/2014/main" id="{54E208DB-B2EF-4F70-93A7-389D68FBA66C}"/>
              </a:ext>
            </a:extLst>
          </p:cNvPr>
          <p:cNvSpPr/>
          <p:nvPr/>
        </p:nvSpPr>
        <p:spPr>
          <a:xfrm>
            <a:off x="10301414" y="-34952"/>
            <a:ext cx="2057265" cy="617076"/>
          </a:xfrm>
          <a:prstGeom prst="parallelogram">
            <a:avLst>
              <a:gd name="adj" fmla="val 67454"/>
            </a:avLst>
          </a:prstGeom>
          <a:solidFill>
            <a:srgbClr val="00206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503451D-B4BE-49EE-96EF-D5404ECB9763}"/>
              </a:ext>
            </a:extLst>
          </p:cNvPr>
          <p:cNvGrpSpPr/>
          <p:nvPr/>
        </p:nvGrpSpPr>
        <p:grpSpPr>
          <a:xfrm>
            <a:off x="-402101" y="122443"/>
            <a:ext cx="12677228" cy="6785256"/>
            <a:chOff x="-402101" y="122443"/>
            <a:chExt cx="12677228" cy="6785256"/>
          </a:xfrm>
        </p:grpSpPr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B44879E6-258C-4DE4-9ACA-D59C637F114E}"/>
                </a:ext>
              </a:extLst>
            </p:cNvPr>
            <p:cNvSpPr/>
            <p:nvPr/>
          </p:nvSpPr>
          <p:spPr>
            <a:xfrm>
              <a:off x="28018" y="122443"/>
              <a:ext cx="5182611" cy="749508"/>
            </a:xfrm>
            <a:prstGeom prst="roundRect">
              <a:avLst>
                <a:gd name="adj" fmla="val 30667"/>
              </a:avLst>
            </a:prstGeom>
            <a:solidFill>
              <a:srgbClr val="F3ECC2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0ECAA31F-27A5-48F2-8C63-14607EFA90B6}"/>
                </a:ext>
              </a:extLst>
            </p:cNvPr>
            <p:cNvGrpSpPr/>
            <p:nvPr/>
          </p:nvGrpSpPr>
          <p:grpSpPr>
            <a:xfrm>
              <a:off x="-402101" y="6313629"/>
              <a:ext cx="12677228" cy="594070"/>
              <a:chOff x="-485228" y="6293910"/>
              <a:chExt cx="12677228" cy="594070"/>
            </a:xfrm>
            <a:solidFill>
              <a:srgbClr val="002060"/>
            </a:solidFill>
          </p:grpSpPr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28149BFC-AAD0-4D5B-819A-2E6603BE6A69}"/>
                  </a:ext>
                </a:extLst>
              </p:cNvPr>
              <p:cNvGrpSpPr/>
              <p:nvPr/>
            </p:nvGrpSpPr>
            <p:grpSpPr>
              <a:xfrm>
                <a:off x="-485228" y="6293910"/>
                <a:ext cx="12677228" cy="594070"/>
                <a:chOff x="-485228" y="6293910"/>
                <a:chExt cx="12677228" cy="594070"/>
              </a:xfrm>
              <a:grpFill/>
            </p:grpSpPr>
            <p:sp>
              <p:nvSpPr>
                <p:cNvPr id="10" name="Parallelogram 9">
                  <a:extLst>
                    <a:ext uri="{FF2B5EF4-FFF2-40B4-BE49-F238E27FC236}">
                      <a16:creationId xmlns:a16="http://schemas.microsoft.com/office/drawing/2014/main" id="{3B983E0E-A66B-49B0-BBC2-739DA2F62BCD}"/>
                    </a:ext>
                  </a:extLst>
                </p:cNvPr>
                <p:cNvSpPr/>
                <p:nvPr/>
              </p:nvSpPr>
              <p:spPr>
                <a:xfrm flipH="1">
                  <a:off x="784486" y="6453265"/>
                  <a:ext cx="11407514" cy="434715"/>
                </a:xfrm>
                <a:prstGeom prst="parallelogram">
                  <a:avLst>
                    <a:gd name="adj" fmla="val 67454"/>
                  </a:avLst>
                </a:prstGeom>
                <a:grpFill/>
                <a:ln>
                  <a:noFill/>
                </a:ln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1" name="Parallelogram 10">
                  <a:extLst>
                    <a:ext uri="{FF2B5EF4-FFF2-40B4-BE49-F238E27FC236}">
                      <a16:creationId xmlns:a16="http://schemas.microsoft.com/office/drawing/2014/main" id="{544141F9-43EE-4FF5-A116-2D479BD8F5B3}"/>
                    </a:ext>
                  </a:extLst>
                </p:cNvPr>
                <p:cNvSpPr/>
                <p:nvPr/>
              </p:nvSpPr>
              <p:spPr>
                <a:xfrm flipH="1">
                  <a:off x="-485228" y="6293910"/>
                  <a:ext cx="4489669" cy="594070"/>
                </a:xfrm>
                <a:prstGeom prst="parallelogram">
                  <a:avLst>
                    <a:gd name="adj" fmla="val 67454"/>
                  </a:avLst>
                </a:prstGeom>
                <a:grpFill/>
                <a:ln>
                  <a:noFill/>
                </a:ln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pic>
              <p:nvPicPr>
                <p:cNvPr id="12" name="Picture 2">
                  <a:extLst>
                    <a:ext uri="{FF2B5EF4-FFF2-40B4-BE49-F238E27FC236}">
                      <a16:creationId xmlns:a16="http://schemas.microsoft.com/office/drawing/2014/main" id="{07D31C3E-4A17-42EF-895D-AB7B43213E6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56149" y="6323890"/>
                  <a:ext cx="494221" cy="496635"/>
                </a:xfrm>
                <a:prstGeom prst="rect">
                  <a:avLst/>
                </a:prstGeom>
                <a:grpFill/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</p:pic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DC65434A-0B2B-48F9-93BF-3A43E06A0E62}"/>
                    </a:ext>
                  </a:extLst>
                </p:cNvPr>
                <p:cNvSpPr txBox="1"/>
                <p:nvPr/>
              </p:nvSpPr>
              <p:spPr>
                <a:xfrm>
                  <a:off x="650370" y="6406279"/>
                  <a:ext cx="3038006" cy="369332"/>
                </a:xfrm>
                <a:prstGeom prst="rect">
                  <a:avLst/>
                </a:prstGeom>
                <a:grp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entury Gothic" panose="020B0502020202020204" pitchFamily="34" charset="0"/>
                      <a:ea typeface="+mn-ea"/>
                      <a:cs typeface="+mn-cs"/>
                    </a:rPr>
                    <a:t>UNIVERSITAS BRAWIJAYA</a:t>
                  </a:r>
                </a:p>
              </p:txBody>
            </p:sp>
          </p:grp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E659700-FF1C-45D2-A48F-D97B92EE740A}"/>
                  </a:ext>
                </a:extLst>
              </p:cNvPr>
              <p:cNvSpPr txBox="1"/>
              <p:nvPr/>
            </p:nvSpPr>
            <p:spPr>
              <a:xfrm>
                <a:off x="3906462" y="6488668"/>
                <a:ext cx="6901363" cy="369332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i-FI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+mn-ea"/>
                    <a:cs typeface="+mn-cs"/>
                  </a:rPr>
                  <a:t>FINAL PROJECT MOM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 pitchFamily="34" charset="0"/>
                  <a:ea typeface="+mn-ea"/>
                  <a:cs typeface="+mn-cs"/>
                </a:endParaRPr>
              </a:p>
            </p:txBody>
          </p:sp>
        </p:grp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89416AD2-4911-447D-BE50-073D8AA89C7F}"/>
              </a:ext>
            </a:extLst>
          </p:cNvPr>
          <p:cNvSpPr txBox="1"/>
          <p:nvPr/>
        </p:nvSpPr>
        <p:spPr>
          <a:xfrm>
            <a:off x="867613" y="241784"/>
            <a:ext cx="48237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E8505B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Bulan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E8505B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E8505B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Terlaris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E8505B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E8505B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Dalam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E8505B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E8505B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Ekspor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E8505B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 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FB453EF-AEE8-4409-9D78-BEB5ECAA5A79}"/>
              </a:ext>
            </a:extLst>
          </p:cNvPr>
          <p:cNvGrpSpPr/>
          <p:nvPr/>
        </p:nvGrpSpPr>
        <p:grpSpPr>
          <a:xfrm>
            <a:off x="10759127" y="88158"/>
            <a:ext cx="1161937" cy="417095"/>
            <a:chOff x="8499550" y="21021"/>
            <a:chExt cx="2667079" cy="909324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962A949B-E318-4DE9-8957-9B2D6AC5BF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99550" y="83840"/>
              <a:ext cx="1316428" cy="783686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BB89EA62-A455-48A4-8F96-C64561EC615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17641" y="21021"/>
              <a:ext cx="1048988" cy="909324"/>
            </a:xfrm>
            <a:prstGeom prst="rect">
              <a:avLst/>
            </a:prstGeom>
          </p:spPr>
        </p:pic>
      </p:grpSp>
      <p:pic>
        <p:nvPicPr>
          <p:cNvPr id="7170" name="Picture 2" descr="Icon Analytic PNG Transparent Background, Free Download #11443 -  FreeIconsPNG">
            <a:extLst>
              <a:ext uri="{FF2B5EF4-FFF2-40B4-BE49-F238E27FC236}">
                <a16:creationId xmlns:a16="http://schemas.microsoft.com/office/drawing/2014/main" id="{B1FCE57C-D750-47DA-98F1-26E9F693D7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9" y="122443"/>
            <a:ext cx="734524" cy="734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2A248D83-22B9-4FB9-83A2-6E49506345AE}"/>
              </a:ext>
            </a:extLst>
          </p:cNvPr>
          <p:cNvSpPr txBox="1"/>
          <p:nvPr/>
        </p:nvSpPr>
        <p:spPr>
          <a:xfrm>
            <a:off x="7901653" y="2886230"/>
            <a:ext cx="42481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Bulan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Terlaris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dalam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ekspor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adalah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Bulan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July</a:t>
            </a:r>
          </a:p>
        </p:txBody>
      </p:sp>
      <p:graphicFrame>
        <p:nvGraphicFramePr>
          <p:cNvPr id="33" name="Chart 32">
            <a:extLst>
              <a:ext uri="{FF2B5EF4-FFF2-40B4-BE49-F238E27FC236}">
                <a16:creationId xmlns:a16="http://schemas.microsoft.com/office/drawing/2014/main" id="{CB7F05B9-2787-4DA0-AD53-02B26BCACFF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69532867"/>
              </p:ext>
            </p:extLst>
          </p:nvPr>
        </p:nvGraphicFramePr>
        <p:xfrm>
          <a:off x="139327" y="1434494"/>
          <a:ext cx="7945130" cy="42866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pSp>
        <p:nvGrpSpPr>
          <p:cNvPr id="4" name="Group 3">
            <a:extLst>
              <a:ext uri="{FF2B5EF4-FFF2-40B4-BE49-F238E27FC236}">
                <a16:creationId xmlns:a16="http://schemas.microsoft.com/office/drawing/2014/main" id="{A319D399-D374-40D0-A532-1AC82C39CC1D}"/>
              </a:ext>
            </a:extLst>
          </p:cNvPr>
          <p:cNvGrpSpPr/>
          <p:nvPr/>
        </p:nvGrpSpPr>
        <p:grpSpPr>
          <a:xfrm>
            <a:off x="4571999" y="1602996"/>
            <a:ext cx="3751538" cy="3491518"/>
            <a:chOff x="4571999" y="1602996"/>
            <a:chExt cx="3751538" cy="3491518"/>
          </a:xfrm>
        </p:grpSpPr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A83BE0A7-521C-462C-8151-F2EA2EFD36B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210629" y="2627086"/>
              <a:ext cx="3112908" cy="854526"/>
            </a:xfrm>
            <a:prstGeom prst="straightConnector1">
              <a:avLst/>
            </a:prstGeom>
            <a:ln w="38100">
              <a:solidFill>
                <a:srgbClr val="E8505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FEC8D1E1-866A-4C21-81F2-2984742ED3DF}"/>
                </a:ext>
              </a:extLst>
            </p:cNvPr>
            <p:cNvSpPr/>
            <p:nvPr/>
          </p:nvSpPr>
          <p:spPr>
            <a:xfrm>
              <a:off x="4571999" y="1602996"/>
              <a:ext cx="522515" cy="3491518"/>
            </a:xfrm>
            <a:prstGeom prst="rect">
              <a:avLst/>
            </a:prstGeom>
            <a:noFill/>
            <a:ln w="38100">
              <a:solidFill>
                <a:srgbClr val="E8505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</p:spTree>
    <p:extLst>
      <p:ext uri="{BB962C8B-B14F-4D97-AF65-F5344CB8AC3E}">
        <p14:creationId xmlns:p14="http://schemas.microsoft.com/office/powerpoint/2010/main" val="116439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ll/>
      </p:transition>
    </mc:Choice>
    <mc:Fallback xmlns="">
      <p:transition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arallelogram 31">
            <a:extLst>
              <a:ext uri="{FF2B5EF4-FFF2-40B4-BE49-F238E27FC236}">
                <a16:creationId xmlns:a16="http://schemas.microsoft.com/office/drawing/2014/main" id="{F5710D06-F5E2-462B-8E45-DCAA485B3730}"/>
              </a:ext>
            </a:extLst>
          </p:cNvPr>
          <p:cNvSpPr/>
          <p:nvPr/>
        </p:nvSpPr>
        <p:spPr>
          <a:xfrm>
            <a:off x="-427930" y="-34952"/>
            <a:ext cx="10452533" cy="617077"/>
          </a:xfrm>
          <a:prstGeom prst="parallelogram">
            <a:avLst>
              <a:gd name="adj" fmla="val 67454"/>
            </a:avLst>
          </a:prstGeom>
          <a:solidFill>
            <a:srgbClr val="00206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Parallelogram 32">
            <a:extLst>
              <a:ext uri="{FF2B5EF4-FFF2-40B4-BE49-F238E27FC236}">
                <a16:creationId xmlns:a16="http://schemas.microsoft.com/office/drawing/2014/main" id="{12BD3F0A-6ED1-477E-A48B-CF072894C841}"/>
              </a:ext>
            </a:extLst>
          </p:cNvPr>
          <p:cNvSpPr/>
          <p:nvPr/>
        </p:nvSpPr>
        <p:spPr>
          <a:xfrm rot="300000">
            <a:off x="9740751" y="-37502"/>
            <a:ext cx="462197" cy="634140"/>
          </a:xfrm>
          <a:prstGeom prst="parallelogram">
            <a:avLst>
              <a:gd name="adj" fmla="val 67454"/>
            </a:avLst>
          </a:prstGeom>
          <a:solidFill>
            <a:srgbClr val="00206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Parallelogram 33">
            <a:extLst>
              <a:ext uri="{FF2B5EF4-FFF2-40B4-BE49-F238E27FC236}">
                <a16:creationId xmlns:a16="http://schemas.microsoft.com/office/drawing/2014/main" id="{881987EB-DABA-4E83-8476-6140B3BFCF04}"/>
              </a:ext>
            </a:extLst>
          </p:cNvPr>
          <p:cNvSpPr/>
          <p:nvPr/>
        </p:nvSpPr>
        <p:spPr>
          <a:xfrm rot="300000">
            <a:off x="10016818" y="-20439"/>
            <a:ext cx="462197" cy="617077"/>
          </a:xfrm>
          <a:prstGeom prst="parallelogram">
            <a:avLst>
              <a:gd name="adj" fmla="val 67454"/>
            </a:avLst>
          </a:prstGeom>
          <a:solidFill>
            <a:srgbClr val="00206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Parallelogram 34">
            <a:extLst>
              <a:ext uri="{FF2B5EF4-FFF2-40B4-BE49-F238E27FC236}">
                <a16:creationId xmlns:a16="http://schemas.microsoft.com/office/drawing/2014/main" id="{CF85E049-5F3E-47EA-9950-7A57E849BA5F}"/>
              </a:ext>
            </a:extLst>
          </p:cNvPr>
          <p:cNvSpPr/>
          <p:nvPr/>
        </p:nvSpPr>
        <p:spPr>
          <a:xfrm>
            <a:off x="10301414" y="-34952"/>
            <a:ext cx="2057265" cy="617076"/>
          </a:xfrm>
          <a:prstGeom prst="parallelogram">
            <a:avLst>
              <a:gd name="adj" fmla="val 67454"/>
            </a:avLst>
          </a:prstGeom>
          <a:solidFill>
            <a:srgbClr val="00206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503451D-B4BE-49EE-96EF-D5404ECB9763}"/>
              </a:ext>
            </a:extLst>
          </p:cNvPr>
          <p:cNvGrpSpPr/>
          <p:nvPr/>
        </p:nvGrpSpPr>
        <p:grpSpPr>
          <a:xfrm>
            <a:off x="-402101" y="122443"/>
            <a:ext cx="12677228" cy="6785256"/>
            <a:chOff x="-402101" y="122443"/>
            <a:chExt cx="12677228" cy="6785256"/>
          </a:xfrm>
        </p:grpSpPr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B44879E6-258C-4DE4-9ACA-D59C637F114E}"/>
                </a:ext>
              </a:extLst>
            </p:cNvPr>
            <p:cNvSpPr/>
            <p:nvPr/>
          </p:nvSpPr>
          <p:spPr>
            <a:xfrm>
              <a:off x="28017" y="122443"/>
              <a:ext cx="6198612" cy="749508"/>
            </a:xfrm>
            <a:prstGeom prst="roundRect">
              <a:avLst>
                <a:gd name="adj" fmla="val 30667"/>
              </a:avLst>
            </a:prstGeom>
            <a:solidFill>
              <a:srgbClr val="F3ECC2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0ECAA31F-27A5-48F2-8C63-14607EFA90B6}"/>
                </a:ext>
              </a:extLst>
            </p:cNvPr>
            <p:cNvGrpSpPr/>
            <p:nvPr/>
          </p:nvGrpSpPr>
          <p:grpSpPr>
            <a:xfrm>
              <a:off x="-402101" y="6313629"/>
              <a:ext cx="12677228" cy="594070"/>
              <a:chOff x="-485228" y="6293910"/>
              <a:chExt cx="12677228" cy="594070"/>
            </a:xfrm>
            <a:solidFill>
              <a:srgbClr val="002060"/>
            </a:solidFill>
          </p:grpSpPr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28149BFC-AAD0-4D5B-819A-2E6603BE6A69}"/>
                  </a:ext>
                </a:extLst>
              </p:cNvPr>
              <p:cNvGrpSpPr/>
              <p:nvPr/>
            </p:nvGrpSpPr>
            <p:grpSpPr>
              <a:xfrm>
                <a:off x="-485228" y="6293910"/>
                <a:ext cx="12677228" cy="594070"/>
                <a:chOff x="-485228" y="6293910"/>
                <a:chExt cx="12677228" cy="594070"/>
              </a:xfrm>
              <a:grpFill/>
            </p:grpSpPr>
            <p:sp>
              <p:nvSpPr>
                <p:cNvPr id="10" name="Parallelogram 9">
                  <a:extLst>
                    <a:ext uri="{FF2B5EF4-FFF2-40B4-BE49-F238E27FC236}">
                      <a16:creationId xmlns:a16="http://schemas.microsoft.com/office/drawing/2014/main" id="{3B983E0E-A66B-49B0-BBC2-739DA2F62BCD}"/>
                    </a:ext>
                  </a:extLst>
                </p:cNvPr>
                <p:cNvSpPr/>
                <p:nvPr/>
              </p:nvSpPr>
              <p:spPr>
                <a:xfrm flipH="1">
                  <a:off x="784486" y="6453265"/>
                  <a:ext cx="11407514" cy="434715"/>
                </a:xfrm>
                <a:prstGeom prst="parallelogram">
                  <a:avLst>
                    <a:gd name="adj" fmla="val 67454"/>
                  </a:avLst>
                </a:prstGeom>
                <a:grpFill/>
                <a:ln>
                  <a:noFill/>
                </a:ln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1" name="Parallelogram 10">
                  <a:extLst>
                    <a:ext uri="{FF2B5EF4-FFF2-40B4-BE49-F238E27FC236}">
                      <a16:creationId xmlns:a16="http://schemas.microsoft.com/office/drawing/2014/main" id="{544141F9-43EE-4FF5-A116-2D479BD8F5B3}"/>
                    </a:ext>
                  </a:extLst>
                </p:cNvPr>
                <p:cNvSpPr/>
                <p:nvPr/>
              </p:nvSpPr>
              <p:spPr>
                <a:xfrm flipH="1">
                  <a:off x="-485228" y="6293910"/>
                  <a:ext cx="4489669" cy="594070"/>
                </a:xfrm>
                <a:prstGeom prst="parallelogram">
                  <a:avLst>
                    <a:gd name="adj" fmla="val 67454"/>
                  </a:avLst>
                </a:prstGeom>
                <a:grpFill/>
                <a:ln>
                  <a:noFill/>
                </a:ln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pic>
              <p:nvPicPr>
                <p:cNvPr id="12" name="Picture 2">
                  <a:extLst>
                    <a:ext uri="{FF2B5EF4-FFF2-40B4-BE49-F238E27FC236}">
                      <a16:creationId xmlns:a16="http://schemas.microsoft.com/office/drawing/2014/main" id="{07D31C3E-4A17-42EF-895D-AB7B43213E6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56149" y="6323890"/>
                  <a:ext cx="494221" cy="496635"/>
                </a:xfrm>
                <a:prstGeom prst="rect">
                  <a:avLst/>
                </a:prstGeom>
                <a:grpFill/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</p:pic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DC65434A-0B2B-48F9-93BF-3A43E06A0E62}"/>
                    </a:ext>
                  </a:extLst>
                </p:cNvPr>
                <p:cNvSpPr txBox="1"/>
                <p:nvPr/>
              </p:nvSpPr>
              <p:spPr>
                <a:xfrm>
                  <a:off x="650370" y="6406279"/>
                  <a:ext cx="3038006" cy="369332"/>
                </a:xfrm>
                <a:prstGeom prst="rect">
                  <a:avLst/>
                </a:prstGeom>
                <a:grp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entury Gothic" panose="020B0502020202020204" pitchFamily="34" charset="0"/>
                      <a:ea typeface="+mn-ea"/>
                      <a:cs typeface="+mn-cs"/>
                    </a:rPr>
                    <a:t>UNIVERSITAS BRAWIJAYA</a:t>
                  </a:r>
                </a:p>
              </p:txBody>
            </p:sp>
          </p:grp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E659700-FF1C-45D2-A48F-D97B92EE740A}"/>
                  </a:ext>
                </a:extLst>
              </p:cNvPr>
              <p:cNvSpPr txBox="1"/>
              <p:nvPr/>
            </p:nvSpPr>
            <p:spPr>
              <a:xfrm>
                <a:off x="3906462" y="6488668"/>
                <a:ext cx="6901363" cy="369332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i-FI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+mn-ea"/>
                    <a:cs typeface="+mn-cs"/>
                  </a:rPr>
                  <a:t>FINAL PROJECT MOM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 pitchFamily="34" charset="0"/>
                  <a:ea typeface="+mn-ea"/>
                  <a:cs typeface="+mn-cs"/>
                </a:endParaRPr>
              </a:p>
            </p:txBody>
          </p:sp>
        </p:grp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89416AD2-4911-447D-BE50-073D8AA89C7F}"/>
              </a:ext>
            </a:extLst>
          </p:cNvPr>
          <p:cNvSpPr txBox="1"/>
          <p:nvPr/>
        </p:nvSpPr>
        <p:spPr>
          <a:xfrm>
            <a:off x="867613" y="212147"/>
            <a:ext cx="5636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E8505B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Tingkat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E8505B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Keterlambatan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E8505B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E8505B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Pengiriman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E8505B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FB453EF-AEE8-4409-9D78-BEB5ECAA5A79}"/>
              </a:ext>
            </a:extLst>
          </p:cNvPr>
          <p:cNvGrpSpPr/>
          <p:nvPr/>
        </p:nvGrpSpPr>
        <p:grpSpPr>
          <a:xfrm>
            <a:off x="10743418" y="80102"/>
            <a:ext cx="1161937" cy="417095"/>
            <a:chOff x="8499550" y="21021"/>
            <a:chExt cx="2667079" cy="909324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962A949B-E318-4DE9-8957-9B2D6AC5BF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99550" y="83840"/>
              <a:ext cx="1316428" cy="783686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BB89EA62-A455-48A4-8F96-C64561EC615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17641" y="21021"/>
              <a:ext cx="1048988" cy="909324"/>
            </a:xfrm>
            <a:prstGeom prst="rect">
              <a:avLst/>
            </a:prstGeom>
          </p:spPr>
        </p:pic>
      </p:grpSp>
      <p:pic>
        <p:nvPicPr>
          <p:cNvPr id="8194" name="Picture 2" descr="Terlambat png | PNGEgg">
            <a:extLst>
              <a:ext uri="{FF2B5EF4-FFF2-40B4-BE49-F238E27FC236}">
                <a16:creationId xmlns:a16="http://schemas.microsoft.com/office/drawing/2014/main" id="{9D1299DA-3FD9-47E8-B13C-24B84EDACD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195" b="89943" l="8908" r="89943">
                        <a14:foregroundMark x1="37356" y1="51724" x2="72701" y2="62931"/>
                        <a14:foregroundMark x1="39943" y1="50287" x2="61207" y2="48851"/>
                        <a14:foregroundMark x1="61207" y1="48851" x2="69828" y2="45977"/>
                        <a14:foregroundMark x1="53448" y1="45402" x2="19828" y2="50000"/>
                        <a14:foregroundMark x1="19828" y1="50000" x2="18966" y2="50287"/>
                        <a14:foregroundMark x1="32471" y1="53448" x2="14943" y2="53736"/>
                        <a14:foregroundMark x1="14943" y1="53736" x2="9195" y2="49425"/>
                        <a14:foregroundMark x1="12644" y1="49425" x2="42241" y2="73563"/>
                        <a14:foregroundMark x1="42241" y1="73563" x2="51437" y2="87069"/>
                        <a14:foregroundMark x1="51437" y1="87069" x2="51437" y2="87644"/>
                        <a14:foregroundMark x1="37644" y1="50000" x2="47701" y2="61207"/>
                        <a14:foregroundMark x1="47701" y1="61207" x2="44253" y2="67816"/>
                        <a14:foregroundMark x1="41667" y1="62931" x2="62931" y2="66092"/>
                        <a14:foregroundMark x1="62931" y1="66092" x2="63793" y2="45977"/>
                        <a14:foregroundMark x1="63793" y1="45977" x2="66092" y2="62931"/>
                        <a14:foregroundMark x1="64943" y1="58333" x2="63218" y2="66092"/>
                        <a14:foregroundMark x1="64368" y1="66667" x2="76724" y2="73851"/>
                        <a14:foregroundMark x1="63506" y1="64368" x2="62644" y2="80172"/>
                        <a14:foregroundMark x1="64368" y1="65230" x2="77586" y2="81897"/>
                        <a14:foregroundMark x1="66092" y1="70402" x2="75287" y2="75862"/>
                        <a14:foregroundMark x1="25862" y1="64368" x2="36494" y2="70977"/>
                        <a14:foregroundMark x1="22414" y1="60920" x2="42241" y2="72989"/>
                        <a14:foregroundMark x1="33333" y1="53736" x2="58621" y2="57759"/>
                        <a14:foregroundMark x1="30747" y1="53448" x2="54310" y2="67529"/>
                        <a14:foregroundMark x1="24713" y1="51724" x2="47414" y2="69540"/>
                        <a14:foregroundMark x1="29885" y1="46264" x2="60057" y2="45115"/>
                        <a14:foregroundMark x1="86782" y1="46839" x2="89943" y2="47126"/>
                        <a14:foregroundMark x1="45977" y1="9195" x2="50000" y2="9195"/>
                        <a14:foregroundMark x1="47414" y1="88793" x2="47414" y2="88793"/>
                        <a14:foregroundMark x1="47701" y1="89655" x2="50000" y2="8965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71" y="108916"/>
            <a:ext cx="797670" cy="797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60847E2F-1022-48C4-9503-80EB2B0356BF}"/>
              </a:ext>
            </a:extLst>
          </p:cNvPr>
          <p:cNvSpPr txBox="1"/>
          <p:nvPr/>
        </p:nvSpPr>
        <p:spPr>
          <a:xfrm>
            <a:off x="7505687" y="1912806"/>
            <a:ext cx="42481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Tingkat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keterlambatan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pengiriman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yaitu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 </a:t>
            </a:r>
            <a:r>
              <a:rPr lang="en-US" sz="2400" b="1" dirty="0">
                <a:solidFill>
                  <a:srgbClr val="FFC000"/>
                </a:solidFill>
                <a:latin typeface="Century Gothic" panose="020B0502020202020204" pitchFamily="34" charset="0"/>
              </a:rPr>
              <a:t>77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 %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28CD982-50F4-4EA2-A1E4-1B5B588DE02A}"/>
              </a:ext>
            </a:extLst>
          </p:cNvPr>
          <p:cNvSpPr txBox="1"/>
          <p:nvPr/>
        </p:nvSpPr>
        <p:spPr>
          <a:xfrm>
            <a:off x="7584370" y="3315391"/>
            <a:ext cx="42481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Tingkat </a:t>
            </a:r>
            <a:r>
              <a:rPr lang="en-US" sz="24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T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epat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 </a:t>
            </a:r>
            <a:r>
              <a:rPr lang="en-US" sz="24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W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aktu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dalam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pengiriman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yaitu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 </a:t>
            </a:r>
            <a:r>
              <a:rPr lang="en-US" sz="2400" b="1" noProof="0" dirty="0">
                <a:solidFill>
                  <a:srgbClr val="FFC000"/>
                </a:solidFill>
                <a:latin typeface="Century Gothic" panose="020B0502020202020204" pitchFamily="34" charset="0"/>
              </a:rPr>
              <a:t>23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 %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9F5C49C-FCEB-48D3-8AFC-23F2AA000CF3}"/>
              </a:ext>
            </a:extLst>
          </p:cNvPr>
          <p:cNvSpPr txBox="1"/>
          <p:nvPr/>
        </p:nvSpPr>
        <p:spPr>
          <a:xfrm>
            <a:off x="7584370" y="4270530"/>
            <a:ext cx="42481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Tingkat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pengiriman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tersebut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dapat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dikatakan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Terlambat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graphicFrame>
        <p:nvGraphicFramePr>
          <p:cNvPr id="38" name="Chart 37">
            <a:extLst>
              <a:ext uri="{FF2B5EF4-FFF2-40B4-BE49-F238E27FC236}">
                <a16:creationId xmlns:a16="http://schemas.microsoft.com/office/drawing/2014/main" id="{B0E05673-3DB2-4466-9F7F-F0908B28AB5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7956513"/>
              </p:ext>
            </p:extLst>
          </p:nvPr>
        </p:nvGraphicFramePr>
        <p:xfrm>
          <a:off x="-138544" y="1600091"/>
          <a:ext cx="7064812" cy="37095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  <p:extLst>
      <p:ext uri="{BB962C8B-B14F-4D97-AF65-F5344CB8AC3E}">
        <p14:creationId xmlns:p14="http://schemas.microsoft.com/office/powerpoint/2010/main" val="1655132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ll/>
      </p:transition>
    </mc:Choice>
    <mc:Fallback xmlns="">
      <p:transition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9" grpId="0"/>
      <p:bldP spid="3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arallelogram 29">
            <a:extLst>
              <a:ext uri="{FF2B5EF4-FFF2-40B4-BE49-F238E27FC236}">
                <a16:creationId xmlns:a16="http://schemas.microsoft.com/office/drawing/2014/main" id="{062DF07A-69CA-4158-AFBF-DE418183A8F9}"/>
              </a:ext>
            </a:extLst>
          </p:cNvPr>
          <p:cNvSpPr/>
          <p:nvPr/>
        </p:nvSpPr>
        <p:spPr>
          <a:xfrm>
            <a:off x="-427930" y="-34952"/>
            <a:ext cx="10452533" cy="617077"/>
          </a:xfrm>
          <a:prstGeom prst="parallelogram">
            <a:avLst>
              <a:gd name="adj" fmla="val 67454"/>
            </a:avLst>
          </a:prstGeom>
          <a:solidFill>
            <a:srgbClr val="00206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Parallelogram 30">
            <a:extLst>
              <a:ext uri="{FF2B5EF4-FFF2-40B4-BE49-F238E27FC236}">
                <a16:creationId xmlns:a16="http://schemas.microsoft.com/office/drawing/2014/main" id="{BFEE7024-8DAC-47BA-9D43-23DCBAA7139B}"/>
              </a:ext>
            </a:extLst>
          </p:cNvPr>
          <p:cNvSpPr/>
          <p:nvPr/>
        </p:nvSpPr>
        <p:spPr>
          <a:xfrm rot="300000">
            <a:off x="9740751" y="-37502"/>
            <a:ext cx="462197" cy="634140"/>
          </a:xfrm>
          <a:prstGeom prst="parallelogram">
            <a:avLst>
              <a:gd name="adj" fmla="val 67454"/>
            </a:avLst>
          </a:prstGeom>
          <a:solidFill>
            <a:srgbClr val="00206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Parallelogram 31">
            <a:extLst>
              <a:ext uri="{FF2B5EF4-FFF2-40B4-BE49-F238E27FC236}">
                <a16:creationId xmlns:a16="http://schemas.microsoft.com/office/drawing/2014/main" id="{CA65DCAA-1D34-4D21-A037-5C66C33AFB07}"/>
              </a:ext>
            </a:extLst>
          </p:cNvPr>
          <p:cNvSpPr/>
          <p:nvPr/>
        </p:nvSpPr>
        <p:spPr>
          <a:xfrm rot="300000">
            <a:off x="10016818" y="-20439"/>
            <a:ext cx="462197" cy="617077"/>
          </a:xfrm>
          <a:prstGeom prst="parallelogram">
            <a:avLst>
              <a:gd name="adj" fmla="val 67454"/>
            </a:avLst>
          </a:prstGeom>
          <a:solidFill>
            <a:srgbClr val="00206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Parallelogram 32">
            <a:extLst>
              <a:ext uri="{FF2B5EF4-FFF2-40B4-BE49-F238E27FC236}">
                <a16:creationId xmlns:a16="http://schemas.microsoft.com/office/drawing/2014/main" id="{D3164E3F-CEBA-43A8-A0AC-1462B45E1A9C}"/>
              </a:ext>
            </a:extLst>
          </p:cNvPr>
          <p:cNvSpPr/>
          <p:nvPr/>
        </p:nvSpPr>
        <p:spPr>
          <a:xfrm>
            <a:off x="10301414" y="-34952"/>
            <a:ext cx="2057265" cy="617076"/>
          </a:xfrm>
          <a:prstGeom prst="parallelogram">
            <a:avLst>
              <a:gd name="adj" fmla="val 67454"/>
            </a:avLst>
          </a:prstGeom>
          <a:solidFill>
            <a:srgbClr val="00206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503451D-B4BE-49EE-96EF-D5404ECB9763}"/>
              </a:ext>
            </a:extLst>
          </p:cNvPr>
          <p:cNvGrpSpPr/>
          <p:nvPr/>
        </p:nvGrpSpPr>
        <p:grpSpPr>
          <a:xfrm>
            <a:off x="-402101" y="122443"/>
            <a:ext cx="12677228" cy="6785256"/>
            <a:chOff x="-402101" y="122443"/>
            <a:chExt cx="12677228" cy="6785256"/>
          </a:xfrm>
        </p:grpSpPr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B44879E6-258C-4DE4-9ACA-D59C637F114E}"/>
                </a:ext>
              </a:extLst>
            </p:cNvPr>
            <p:cNvSpPr/>
            <p:nvPr/>
          </p:nvSpPr>
          <p:spPr>
            <a:xfrm>
              <a:off x="28017" y="122443"/>
              <a:ext cx="5458383" cy="749508"/>
            </a:xfrm>
            <a:prstGeom prst="roundRect">
              <a:avLst>
                <a:gd name="adj" fmla="val 30667"/>
              </a:avLst>
            </a:prstGeom>
            <a:solidFill>
              <a:srgbClr val="F3ECC2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0ECAA31F-27A5-48F2-8C63-14607EFA90B6}"/>
                </a:ext>
              </a:extLst>
            </p:cNvPr>
            <p:cNvGrpSpPr/>
            <p:nvPr/>
          </p:nvGrpSpPr>
          <p:grpSpPr>
            <a:xfrm>
              <a:off x="-402101" y="6313629"/>
              <a:ext cx="12677228" cy="594070"/>
              <a:chOff x="-485228" y="6293910"/>
              <a:chExt cx="12677228" cy="594070"/>
            </a:xfrm>
            <a:solidFill>
              <a:srgbClr val="002060"/>
            </a:solidFill>
          </p:grpSpPr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28149BFC-AAD0-4D5B-819A-2E6603BE6A69}"/>
                  </a:ext>
                </a:extLst>
              </p:cNvPr>
              <p:cNvGrpSpPr/>
              <p:nvPr/>
            </p:nvGrpSpPr>
            <p:grpSpPr>
              <a:xfrm>
                <a:off x="-485228" y="6293910"/>
                <a:ext cx="12677228" cy="594070"/>
                <a:chOff x="-485228" y="6293910"/>
                <a:chExt cx="12677228" cy="594070"/>
              </a:xfrm>
              <a:grpFill/>
            </p:grpSpPr>
            <p:sp>
              <p:nvSpPr>
                <p:cNvPr id="10" name="Parallelogram 9">
                  <a:extLst>
                    <a:ext uri="{FF2B5EF4-FFF2-40B4-BE49-F238E27FC236}">
                      <a16:creationId xmlns:a16="http://schemas.microsoft.com/office/drawing/2014/main" id="{3B983E0E-A66B-49B0-BBC2-739DA2F62BCD}"/>
                    </a:ext>
                  </a:extLst>
                </p:cNvPr>
                <p:cNvSpPr/>
                <p:nvPr/>
              </p:nvSpPr>
              <p:spPr>
                <a:xfrm flipH="1">
                  <a:off x="784486" y="6453265"/>
                  <a:ext cx="11407514" cy="434715"/>
                </a:xfrm>
                <a:prstGeom prst="parallelogram">
                  <a:avLst>
                    <a:gd name="adj" fmla="val 67454"/>
                  </a:avLst>
                </a:prstGeom>
                <a:grpFill/>
                <a:ln>
                  <a:noFill/>
                </a:ln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1" name="Parallelogram 10">
                  <a:extLst>
                    <a:ext uri="{FF2B5EF4-FFF2-40B4-BE49-F238E27FC236}">
                      <a16:creationId xmlns:a16="http://schemas.microsoft.com/office/drawing/2014/main" id="{544141F9-43EE-4FF5-A116-2D479BD8F5B3}"/>
                    </a:ext>
                  </a:extLst>
                </p:cNvPr>
                <p:cNvSpPr/>
                <p:nvPr/>
              </p:nvSpPr>
              <p:spPr>
                <a:xfrm flipH="1">
                  <a:off x="-485228" y="6293910"/>
                  <a:ext cx="4489669" cy="594070"/>
                </a:xfrm>
                <a:prstGeom prst="parallelogram">
                  <a:avLst>
                    <a:gd name="adj" fmla="val 67454"/>
                  </a:avLst>
                </a:prstGeom>
                <a:grpFill/>
                <a:ln>
                  <a:noFill/>
                </a:ln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pic>
              <p:nvPicPr>
                <p:cNvPr id="12" name="Picture 2">
                  <a:extLst>
                    <a:ext uri="{FF2B5EF4-FFF2-40B4-BE49-F238E27FC236}">
                      <a16:creationId xmlns:a16="http://schemas.microsoft.com/office/drawing/2014/main" id="{07D31C3E-4A17-42EF-895D-AB7B43213E6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56149" y="6323890"/>
                  <a:ext cx="494221" cy="496635"/>
                </a:xfrm>
                <a:prstGeom prst="rect">
                  <a:avLst/>
                </a:prstGeom>
                <a:grpFill/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</p:pic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DC65434A-0B2B-48F9-93BF-3A43E06A0E62}"/>
                    </a:ext>
                  </a:extLst>
                </p:cNvPr>
                <p:cNvSpPr txBox="1"/>
                <p:nvPr/>
              </p:nvSpPr>
              <p:spPr>
                <a:xfrm>
                  <a:off x="650370" y="6406279"/>
                  <a:ext cx="3038006" cy="369332"/>
                </a:xfrm>
                <a:prstGeom prst="rect">
                  <a:avLst/>
                </a:prstGeom>
                <a:grp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entury Gothic" panose="020B0502020202020204" pitchFamily="34" charset="0"/>
                      <a:ea typeface="+mn-ea"/>
                      <a:cs typeface="+mn-cs"/>
                    </a:rPr>
                    <a:t>UNIVERSITAS BRAWIJAYA</a:t>
                  </a:r>
                </a:p>
              </p:txBody>
            </p:sp>
          </p:grp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E659700-FF1C-45D2-A48F-D97B92EE740A}"/>
                  </a:ext>
                </a:extLst>
              </p:cNvPr>
              <p:cNvSpPr txBox="1"/>
              <p:nvPr/>
            </p:nvSpPr>
            <p:spPr>
              <a:xfrm>
                <a:off x="3906462" y="6488668"/>
                <a:ext cx="6901363" cy="369332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i-FI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+mn-ea"/>
                    <a:cs typeface="+mn-cs"/>
                  </a:rPr>
                  <a:t>FINAL PROJECT MOM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 pitchFamily="34" charset="0"/>
                  <a:ea typeface="+mn-ea"/>
                  <a:cs typeface="+mn-cs"/>
                </a:endParaRPr>
              </a:p>
            </p:txBody>
          </p:sp>
        </p:grp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89416AD2-4911-447D-BE50-073D8AA89C7F}"/>
              </a:ext>
            </a:extLst>
          </p:cNvPr>
          <p:cNvSpPr txBox="1"/>
          <p:nvPr/>
        </p:nvSpPr>
        <p:spPr>
          <a:xfrm>
            <a:off x="944551" y="213785"/>
            <a:ext cx="48237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E8505B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Produk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E8505B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E8505B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Terbaik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E8505B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E8505B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dalam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E8505B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E8505B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Ekspor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E8505B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FB453EF-AEE8-4409-9D78-BEB5ECAA5A79}"/>
              </a:ext>
            </a:extLst>
          </p:cNvPr>
          <p:cNvGrpSpPr/>
          <p:nvPr/>
        </p:nvGrpSpPr>
        <p:grpSpPr>
          <a:xfrm>
            <a:off x="10781838" y="27522"/>
            <a:ext cx="1161937" cy="417095"/>
            <a:chOff x="8499550" y="21021"/>
            <a:chExt cx="2667079" cy="909324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962A949B-E318-4DE9-8957-9B2D6AC5BF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99550" y="83840"/>
              <a:ext cx="1316428" cy="783686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BB89EA62-A455-48A4-8F96-C64561EC615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17641" y="21021"/>
              <a:ext cx="1048988" cy="909324"/>
            </a:xfrm>
            <a:prstGeom prst="rect">
              <a:avLst/>
            </a:prstGeom>
          </p:spPr>
        </p:pic>
      </p:grpSp>
      <p:pic>
        <p:nvPicPr>
          <p:cNvPr id="4098" name="Picture 2" descr="New product - Free business icons">
            <a:extLst>
              <a:ext uri="{FF2B5EF4-FFF2-40B4-BE49-F238E27FC236}">
                <a16:creationId xmlns:a16="http://schemas.microsoft.com/office/drawing/2014/main" id="{B5E42DD1-CFC4-4B10-8372-6F0344992B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388" y="29118"/>
            <a:ext cx="770669" cy="770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F272057-50EA-4655-ACC6-1270B22503F0}"/>
              </a:ext>
            </a:extLst>
          </p:cNvPr>
          <p:cNvSpPr txBox="1"/>
          <p:nvPr/>
        </p:nvSpPr>
        <p:spPr>
          <a:xfrm>
            <a:off x="7589898" y="2713265"/>
            <a:ext cx="42481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Produk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Terbaik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dalam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Ekspor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yaitu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 </a:t>
            </a:r>
            <a:r>
              <a:rPr lang="en-US" sz="2400" b="1" dirty="0" err="1">
                <a:solidFill>
                  <a:srgbClr val="FFC000"/>
                </a:solidFill>
                <a:latin typeface="Century Gothic" panose="020B0502020202020204" pitchFamily="34" charset="0"/>
              </a:rPr>
              <a:t>Hippoglossus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graphicFrame>
        <p:nvGraphicFramePr>
          <p:cNvPr id="26" name="Chart 25">
            <a:extLst>
              <a:ext uri="{FF2B5EF4-FFF2-40B4-BE49-F238E27FC236}">
                <a16:creationId xmlns:a16="http://schemas.microsoft.com/office/drawing/2014/main" id="{7CC6748F-5ED8-4840-8FF9-39D77271B26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14295521"/>
              </p:ext>
            </p:extLst>
          </p:nvPr>
        </p:nvGraphicFramePr>
        <p:xfrm>
          <a:off x="239276" y="1115581"/>
          <a:ext cx="7569410" cy="47281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pSp>
        <p:nvGrpSpPr>
          <p:cNvPr id="3" name="Group 2">
            <a:extLst>
              <a:ext uri="{FF2B5EF4-FFF2-40B4-BE49-F238E27FC236}">
                <a16:creationId xmlns:a16="http://schemas.microsoft.com/office/drawing/2014/main" id="{189C336F-1B70-417F-B78D-CD723F15445D}"/>
              </a:ext>
            </a:extLst>
          </p:cNvPr>
          <p:cNvGrpSpPr/>
          <p:nvPr/>
        </p:nvGrpSpPr>
        <p:grpSpPr>
          <a:xfrm>
            <a:off x="1690255" y="1231461"/>
            <a:ext cx="6257365" cy="1762736"/>
            <a:chOff x="1690255" y="1231461"/>
            <a:chExt cx="6257365" cy="1762736"/>
          </a:xfrm>
        </p:grpSpPr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525CC31C-EBB9-4745-B7BB-A5922FE216A0}"/>
                </a:ext>
              </a:extLst>
            </p:cNvPr>
            <p:cNvCxnSpPr>
              <a:cxnSpLocks/>
              <a:endCxn id="35" idx="2"/>
            </p:cNvCxnSpPr>
            <p:nvPr/>
          </p:nvCxnSpPr>
          <p:spPr>
            <a:xfrm flipH="1" flipV="1">
              <a:off x="4322618" y="1980969"/>
              <a:ext cx="3625002" cy="1013228"/>
            </a:xfrm>
            <a:prstGeom prst="straightConnector1">
              <a:avLst/>
            </a:prstGeom>
            <a:ln w="38100">
              <a:solidFill>
                <a:srgbClr val="E8505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3B1ED81D-02DC-45E2-815B-D0B184872AB4}"/>
                </a:ext>
              </a:extLst>
            </p:cNvPr>
            <p:cNvSpPr/>
            <p:nvPr/>
          </p:nvSpPr>
          <p:spPr>
            <a:xfrm>
              <a:off x="1690255" y="1231461"/>
              <a:ext cx="5264726" cy="749508"/>
            </a:xfrm>
            <a:prstGeom prst="rect">
              <a:avLst/>
            </a:prstGeom>
            <a:noFill/>
            <a:ln w="38100">
              <a:solidFill>
                <a:srgbClr val="E8505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</p:spTree>
    <p:extLst>
      <p:ext uri="{BB962C8B-B14F-4D97-AF65-F5344CB8AC3E}">
        <p14:creationId xmlns:p14="http://schemas.microsoft.com/office/powerpoint/2010/main" val="3957369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ll/>
      </p:transition>
    </mc:Choice>
    <mc:Fallback xmlns="">
      <p:transition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arallelogram 30">
            <a:extLst>
              <a:ext uri="{FF2B5EF4-FFF2-40B4-BE49-F238E27FC236}">
                <a16:creationId xmlns:a16="http://schemas.microsoft.com/office/drawing/2014/main" id="{1481F529-15D3-4174-95AA-78398A850EFE}"/>
              </a:ext>
            </a:extLst>
          </p:cNvPr>
          <p:cNvSpPr/>
          <p:nvPr/>
        </p:nvSpPr>
        <p:spPr>
          <a:xfrm>
            <a:off x="-427930" y="-34952"/>
            <a:ext cx="10452533" cy="617077"/>
          </a:xfrm>
          <a:prstGeom prst="parallelogram">
            <a:avLst>
              <a:gd name="adj" fmla="val 67454"/>
            </a:avLst>
          </a:prstGeom>
          <a:solidFill>
            <a:srgbClr val="00206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Parallelogram 31">
            <a:extLst>
              <a:ext uri="{FF2B5EF4-FFF2-40B4-BE49-F238E27FC236}">
                <a16:creationId xmlns:a16="http://schemas.microsoft.com/office/drawing/2014/main" id="{E058C11F-D8D6-46D6-976E-72384DF90F35}"/>
              </a:ext>
            </a:extLst>
          </p:cNvPr>
          <p:cNvSpPr/>
          <p:nvPr/>
        </p:nvSpPr>
        <p:spPr>
          <a:xfrm rot="300000">
            <a:off x="9740751" y="-37502"/>
            <a:ext cx="462197" cy="634140"/>
          </a:xfrm>
          <a:prstGeom prst="parallelogram">
            <a:avLst>
              <a:gd name="adj" fmla="val 67454"/>
            </a:avLst>
          </a:prstGeom>
          <a:solidFill>
            <a:srgbClr val="00206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Parallelogram 32">
            <a:extLst>
              <a:ext uri="{FF2B5EF4-FFF2-40B4-BE49-F238E27FC236}">
                <a16:creationId xmlns:a16="http://schemas.microsoft.com/office/drawing/2014/main" id="{2F894A37-6A32-4A2A-9B6B-9D6A584B9589}"/>
              </a:ext>
            </a:extLst>
          </p:cNvPr>
          <p:cNvSpPr/>
          <p:nvPr/>
        </p:nvSpPr>
        <p:spPr>
          <a:xfrm rot="300000">
            <a:off x="10016818" y="-20439"/>
            <a:ext cx="462197" cy="617077"/>
          </a:xfrm>
          <a:prstGeom prst="parallelogram">
            <a:avLst>
              <a:gd name="adj" fmla="val 67454"/>
            </a:avLst>
          </a:prstGeom>
          <a:solidFill>
            <a:srgbClr val="00206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Parallelogram 33">
            <a:extLst>
              <a:ext uri="{FF2B5EF4-FFF2-40B4-BE49-F238E27FC236}">
                <a16:creationId xmlns:a16="http://schemas.microsoft.com/office/drawing/2014/main" id="{B1D5FCD4-8948-4DA0-9D05-7EB2155D8489}"/>
              </a:ext>
            </a:extLst>
          </p:cNvPr>
          <p:cNvSpPr/>
          <p:nvPr/>
        </p:nvSpPr>
        <p:spPr>
          <a:xfrm>
            <a:off x="10301414" y="-34952"/>
            <a:ext cx="2057265" cy="617076"/>
          </a:xfrm>
          <a:prstGeom prst="parallelogram">
            <a:avLst>
              <a:gd name="adj" fmla="val 67454"/>
            </a:avLst>
          </a:prstGeom>
          <a:solidFill>
            <a:srgbClr val="00206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503451D-B4BE-49EE-96EF-D5404ECB9763}"/>
              </a:ext>
            </a:extLst>
          </p:cNvPr>
          <p:cNvGrpSpPr/>
          <p:nvPr/>
        </p:nvGrpSpPr>
        <p:grpSpPr>
          <a:xfrm>
            <a:off x="-402101" y="122443"/>
            <a:ext cx="12677228" cy="6785256"/>
            <a:chOff x="-402101" y="122443"/>
            <a:chExt cx="12677228" cy="6785256"/>
          </a:xfrm>
        </p:grpSpPr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B44879E6-258C-4DE4-9ACA-D59C637F114E}"/>
                </a:ext>
              </a:extLst>
            </p:cNvPr>
            <p:cNvSpPr/>
            <p:nvPr/>
          </p:nvSpPr>
          <p:spPr>
            <a:xfrm>
              <a:off x="28017" y="122443"/>
              <a:ext cx="6561469" cy="749508"/>
            </a:xfrm>
            <a:prstGeom prst="roundRect">
              <a:avLst>
                <a:gd name="adj" fmla="val 30667"/>
              </a:avLst>
            </a:prstGeom>
            <a:solidFill>
              <a:srgbClr val="F3ECC2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0ECAA31F-27A5-48F2-8C63-14607EFA90B6}"/>
                </a:ext>
              </a:extLst>
            </p:cNvPr>
            <p:cNvGrpSpPr/>
            <p:nvPr/>
          </p:nvGrpSpPr>
          <p:grpSpPr>
            <a:xfrm>
              <a:off x="-402101" y="6313629"/>
              <a:ext cx="12677228" cy="594070"/>
              <a:chOff x="-485228" y="6293910"/>
              <a:chExt cx="12677228" cy="594070"/>
            </a:xfrm>
            <a:solidFill>
              <a:srgbClr val="002060"/>
            </a:solidFill>
          </p:grpSpPr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28149BFC-AAD0-4D5B-819A-2E6603BE6A69}"/>
                  </a:ext>
                </a:extLst>
              </p:cNvPr>
              <p:cNvGrpSpPr/>
              <p:nvPr/>
            </p:nvGrpSpPr>
            <p:grpSpPr>
              <a:xfrm>
                <a:off x="-485228" y="6293910"/>
                <a:ext cx="12677228" cy="594070"/>
                <a:chOff x="-485228" y="6293910"/>
                <a:chExt cx="12677228" cy="594070"/>
              </a:xfrm>
              <a:grpFill/>
            </p:grpSpPr>
            <p:sp>
              <p:nvSpPr>
                <p:cNvPr id="10" name="Parallelogram 9">
                  <a:extLst>
                    <a:ext uri="{FF2B5EF4-FFF2-40B4-BE49-F238E27FC236}">
                      <a16:creationId xmlns:a16="http://schemas.microsoft.com/office/drawing/2014/main" id="{3B983E0E-A66B-49B0-BBC2-739DA2F62BCD}"/>
                    </a:ext>
                  </a:extLst>
                </p:cNvPr>
                <p:cNvSpPr/>
                <p:nvPr/>
              </p:nvSpPr>
              <p:spPr>
                <a:xfrm flipH="1">
                  <a:off x="784486" y="6453265"/>
                  <a:ext cx="11407514" cy="434715"/>
                </a:xfrm>
                <a:prstGeom prst="parallelogram">
                  <a:avLst>
                    <a:gd name="adj" fmla="val 67454"/>
                  </a:avLst>
                </a:prstGeom>
                <a:grpFill/>
                <a:ln>
                  <a:noFill/>
                </a:ln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1" name="Parallelogram 10">
                  <a:extLst>
                    <a:ext uri="{FF2B5EF4-FFF2-40B4-BE49-F238E27FC236}">
                      <a16:creationId xmlns:a16="http://schemas.microsoft.com/office/drawing/2014/main" id="{544141F9-43EE-4FF5-A116-2D479BD8F5B3}"/>
                    </a:ext>
                  </a:extLst>
                </p:cNvPr>
                <p:cNvSpPr/>
                <p:nvPr/>
              </p:nvSpPr>
              <p:spPr>
                <a:xfrm flipH="1">
                  <a:off x="-485228" y="6293910"/>
                  <a:ext cx="4489669" cy="594070"/>
                </a:xfrm>
                <a:prstGeom prst="parallelogram">
                  <a:avLst>
                    <a:gd name="adj" fmla="val 67454"/>
                  </a:avLst>
                </a:prstGeom>
                <a:grpFill/>
                <a:ln>
                  <a:noFill/>
                </a:ln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pic>
              <p:nvPicPr>
                <p:cNvPr id="12" name="Picture 2">
                  <a:extLst>
                    <a:ext uri="{FF2B5EF4-FFF2-40B4-BE49-F238E27FC236}">
                      <a16:creationId xmlns:a16="http://schemas.microsoft.com/office/drawing/2014/main" id="{07D31C3E-4A17-42EF-895D-AB7B43213E6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56149" y="6323890"/>
                  <a:ext cx="494221" cy="496635"/>
                </a:xfrm>
                <a:prstGeom prst="rect">
                  <a:avLst/>
                </a:prstGeom>
                <a:grpFill/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</p:pic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DC65434A-0B2B-48F9-93BF-3A43E06A0E62}"/>
                    </a:ext>
                  </a:extLst>
                </p:cNvPr>
                <p:cNvSpPr txBox="1"/>
                <p:nvPr/>
              </p:nvSpPr>
              <p:spPr>
                <a:xfrm>
                  <a:off x="650370" y="6406279"/>
                  <a:ext cx="3038006" cy="369332"/>
                </a:xfrm>
                <a:prstGeom prst="rect">
                  <a:avLst/>
                </a:prstGeom>
                <a:grp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entury Gothic" panose="020B0502020202020204" pitchFamily="34" charset="0"/>
                      <a:ea typeface="+mn-ea"/>
                      <a:cs typeface="+mn-cs"/>
                    </a:rPr>
                    <a:t>UNIVERSITAS BRAWIJAYA</a:t>
                  </a:r>
                </a:p>
              </p:txBody>
            </p:sp>
          </p:grp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E659700-FF1C-45D2-A48F-D97B92EE740A}"/>
                  </a:ext>
                </a:extLst>
              </p:cNvPr>
              <p:cNvSpPr txBox="1"/>
              <p:nvPr/>
            </p:nvSpPr>
            <p:spPr>
              <a:xfrm>
                <a:off x="3906462" y="6488668"/>
                <a:ext cx="6901363" cy="369332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i-FI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+mn-ea"/>
                    <a:cs typeface="+mn-cs"/>
                  </a:rPr>
                  <a:t>FINAL PROJECT MOM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 pitchFamily="34" charset="0"/>
                  <a:ea typeface="+mn-ea"/>
                  <a:cs typeface="+mn-cs"/>
                </a:endParaRPr>
              </a:p>
            </p:txBody>
          </p:sp>
        </p:grp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89416AD2-4911-447D-BE50-073D8AA89C7F}"/>
              </a:ext>
            </a:extLst>
          </p:cNvPr>
          <p:cNvSpPr txBox="1"/>
          <p:nvPr/>
        </p:nvSpPr>
        <p:spPr>
          <a:xfrm>
            <a:off x="989743" y="226715"/>
            <a:ext cx="5563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E8505B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Group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E8505B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Produk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E8505B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E8505B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Terbaik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E8505B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E8505B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dalam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E8505B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E8505B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Ekspor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E8505B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FB453EF-AEE8-4409-9D78-BEB5ECAA5A79}"/>
              </a:ext>
            </a:extLst>
          </p:cNvPr>
          <p:cNvGrpSpPr/>
          <p:nvPr/>
        </p:nvGrpSpPr>
        <p:grpSpPr>
          <a:xfrm>
            <a:off x="10749077" y="80102"/>
            <a:ext cx="1161937" cy="417095"/>
            <a:chOff x="8499550" y="21021"/>
            <a:chExt cx="2667079" cy="909324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962A949B-E318-4DE9-8957-9B2D6AC5BF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99550" y="83840"/>
              <a:ext cx="1316428" cy="783686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BB89EA62-A455-48A4-8F96-C64561EC615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17641" y="21021"/>
              <a:ext cx="1048988" cy="909324"/>
            </a:xfrm>
            <a:prstGeom prst="rect">
              <a:avLst/>
            </a:prstGeom>
          </p:spPr>
        </p:pic>
      </p:grpSp>
      <p:pic>
        <p:nvPicPr>
          <p:cNvPr id="30" name="Picture 2" descr="Products Icons - 25,651 free icons">
            <a:extLst>
              <a:ext uri="{FF2B5EF4-FFF2-40B4-BE49-F238E27FC236}">
                <a16:creationId xmlns:a16="http://schemas.microsoft.com/office/drawing/2014/main" id="{097825D9-78FD-4DD7-BAA2-87D493A029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012" y="152423"/>
            <a:ext cx="749508" cy="749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802F837-6EDF-4F3B-B0D2-534D7AE775DE}"/>
              </a:ext>
            </a:extLst>
          </p:cNvPr>
          <p:cNvSpPr txBox="1"/>
          <p:nvPr/>
        </p:nvSpPr>
        <p:spPr>
          <a:xfrm>
            <a:off x="7355870" y="2708330"/>
            <a:ext cx="42481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Group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Produk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Terbaik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dalam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Ekspor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yaitu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 </a:t>
            </a:r>
            <a:r>
              <a:rPr lang="en-US" sz="2400" b="1" dirty="0">
                <a:solidFill>
                  <a:srgbClr val="FFC000"/>
                </a:solidFill>
                <a:latin typeface="Century Gothic" panose="020B0502020202020204" pitchFamily="34" charset="0"/>
              </a:rPr>
              <a:t>Aquatic Foods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graphicFrame>
        <p:nvGraphicFramePr>
          <p:cNvPr id="29" name="Chart 28">
            <a:extLst>
              <a:ext uri="{FF2B5EF4-FFF2-40B4-BE49-F238E27FC236}">
                <a16:creationId xmlns:a16="http://schemas.microsoft.com/office/drawing/2014/main" id="{F638C2C8-771F-43BE-BB09-E77814C2328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23154116"/>
              </p:ext>
            </p:extLst>
          </p:nvPr>
        </p:nvGraphicFramePr>
        <p:xfrm>
          <a:off x="172460" y="1078558"/>
          <a:ext cx="7198086" cy="47008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pSp>
        <p:nvGrpSpPr>
          <p:cNvPr id="36" name="Group 35">
            <a:extLst>
              <a:ext uri="{FF2B5EF4-FFF2-40B4-BE49-F238E27FC236}">
                <a16:creationId xmlns:a16="http://schemas.microsoft.com/office/drawing/2014/main" id="{7359E118-B8E1-44F3-8078-6D60463A5F19}"/>
              </a:ext>
            </a:extLst>
          </p:cNvPr>
          <p:cNvGrpSpPr/>
          <p:nvPr/>
        </p:nvGrpSpPr>
        <p:grpSpPr>
          <a:xfrm>
            <a:off x="537029" y="1231461"/>
            <a:ext cx="7286173" cy="1762736"/>
            <a:chOff x="513633" y="1231461"/>
            <a:chExt cx="7433989" cy="1762736"/>
          </a:xfrm>
        </p:grpSpPr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BBC2FB7C-D25E-4CCF-A9CE-C4A2D16E7AC0}"/>
                </a:ext>
              </a:extLst>
            </p:cNvPr>
            <p:cNvCxnSpPr>
              <a:cxnSpLocks/>
              <a:endCxn id="38" idx="2"/>
            </p:cNvCxnSpPr>
            <p:nvPr/>
          </p:nvCxnSpPr>
          <p:spPr>
            <a:xfrm flipH="1" flipV="1">
              <a:off x="3734306" y="1980969"/>
              <a:ext cx="4213316" cy="1013228"/>
            </a:xfrm>
            <a:prstGeom prst="straightConnector1">
              <a:avLst/>
            </a:prstGeom>
            <a:ln w="38100">
              <a:solidFill>
                <a:srgbClr val="E8505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F2676157-D7BD-47BA-8181-8D48794C2DBE}"/>
                </a:ext>
              </a:extLst>
            </p:cNvPr>
            <p:cNvSpPr/>
            <p:nvPr/>
          </p:nvSpPr>
          <p:spPr>
            <a:xfrm>
              <a:off x="513633" y="1231461"/>
              <a:ext cx="6441347" cy="749508"/>
            </a:xfrm>
            <a:prstGeom prst="rect">
              <a:avLst/>
            </a:prstGeom>
            <a:noFill/>
            <a:ln w="38100">
              <a:solidFill>
                <a:srgbClr val="E8505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</p:spTree>
    <p:extLst>
      <p:ext uri="{BB962C8B-B14F-4D97-AF65-F5344CB8AC3E}">
        <p14:creationId xmlns:p14="http://schemas.microsoft.com/office/powerpoint/2010/main" val="830546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ll/>
      </p:transition>
    </mc:Choice>
    <mc:Fallback xmlns="">
      <p:transition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arallelogram 28">
            <a:extLst>
              <a:ext uri="{FF2B5EF4-FFF2-40B4-BE49-F238E27FC236}">
                <a16:creationId xmlns:a16="http://schemas.microsoft.com/office/drawing/2014/main" id="{A7353419-2CB6-40BC-8F35-38DAD32A8C5C}"/>
              </a:ext>
            </a:extLst>
          </p:cNvPr>
          <p:cNvSpPr/>
          <p:nvPr/>
        </p:nvSpPr>
        <p:spPr>
          <a:xfrm>
            <a:off x="-427930" y="-34952"/>
            <a:ext cx="10452533" cy="617077"/>
          </a:xfrm>
          <a:prstGeom prst="parallelogram">
            <a:avLst>
              <a:gd name="adj" fmla="val 67454"/>
            </a:avLst>
          </a:prstGeom>
          <a:solidFill>
            <a:srgbClr val="00206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Parallelogram 30">
            <a:extLst>
              <a:ext uri="{FF2B5EF4-FFF2-40B4-BE49-F238E27FC236}">
                <a16:creationId xmlns:a16="http://schemas.microsoft.com/office/drawing/2014/main" id="{760EB3FC-1CC6-4A9E-B65F-9F369223EF7C}"/>
              </a:ext>
            </a:extLst>
          </p:cNvPr>
          <p:cNvSpPr/>
          <p:nvPr/>
        </p:nvSpPr>
        <p:spPr>
          <a:xfrm rot="300000">
            <a:off x="9740751" y="-37502"/>
            <a:ext cx="462197" cy="634140"/>
          </a:xfrm>
          <a:prstGeom prst="parallelogram">
            <a:avLst>
              <a:gd name="adj" fmla="val 67454"/>
            </a:avLst>
          </a:prstGeom>
          <a:solidFill>
            <a:srgbClr val="00206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Parallelogram 31">
            <a:extLst>
              <a:ext uri="{FF2B5EF4-FFF2-40B4-BE49-F238E27FC236}">
                <a16:creationId xmlns:a16="http://schemas.microsoft.com/office/drawing/2014/main" id="{B5D93379-08E7-4E69-B67B-37CCDB2D3744}"/>
              </a:ext>
            </a:extLst>
          </p:cNvPr>
          <p:cNvSpPr/>
          <p:nvPr/>
        </p:nvSpPr>
        <p:spPr>
          <a:xfrm rot="300000">
            <a:off x="10016818" y="-20439"/>
            <a:ext cx="462197" cy="617077"/>
          </a:xfrm>
          <a:prstGeom prst="parallelogram">
            <a:avLst>
              <a:gd name="adj" fmla="val 67454"/>
            </a:avLst>
          </a:prstGeom>
          <a:solidFill>
            <a:srgbClr val="00206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Parallelogram 32">
            <a:extLst>
              <a:ext uri="{FF2B5EF4-FFF2-40B4-BE49-F238E27FC236}">
                <a16:creationId xmlns:a16="http://schemas.microsoft.com/office/drawing/2014/main" id="{A6160A4A-69DD-437B-8EA2-F4F5B312C327}"/>
              </a:ext>
            </a:extLst>
          </p:cNvPr>
          <p:cNvSpPr/>
          <p:nvPr/>
        </p:nvSpPr>
        <p:spPr>
          <a:xfrm>
            <a:off x="10301414" y="-34952"/>
            <a:ext cx="2057265" cy="617076"/>
          </a:xfrm>
          <a:prstGeom prst="parallelogram">
            <a:avLst>
              <a:gd name="adj" fmla="val 67454"/>
            </a:avLst>
          </a:prstGeom>
          <a:solidFill>
            <a:srgbClr val="00206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503451D-B4BE-49EE-96EF-D5404ECB9763}"/>
              </a:ext>
            </a:extLst>
          </p:cNvPr>
          <p:cNvGrpSpPr/>
          <p:nvPr/>
        </p:nvGrpSpPr>
        <p:grpSpPr>
          <a:xfrm>
            <a:off x="-402101" y="122443"/>
            <a:ext cx="12677228" cy="6785256"/>
            <a:chOff x="-402101" y="122443"/>
            <a:chExt cx="12677228" cy="6785256"/>
          </a:xfrm>
        </p:grpSpPr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B44879E6-258C-4DE4-9ACA-D59C637F114E}"/>
                </a:ext>
              </a:extLst>
            </p:cNvPr>
            <p:cNvSpPr/>
            <p:nvPr/>
          </p:nvSpPr>
          <p:spPr>
            <a:xfrm>
              <a:off x="28017" y="122443"/>
              <a:ext cx="5888698" cy="690357"/>
            </a:xfrm>
            <a:prstGeom prst="roundRect">
              <a:avLst>
                <a:gd name="adj" fmla="val 30667"/>
              </a:avLst>
            </a:prstGeom>
            <a:solidFill>
              <a:srgbClr val="F3ECC2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0ECAA31F-27A5-48F2-8C63-14607EFA90B6}"/>
                </a:ext>
              </a:extLst>
            </p:cNvPr>
            <p:cNvGrpSpPr/>
            <p:nvPr/>
          </p:nvGrpSpPr>
          <p:grpSpPr>
            <a:xfrm>
              <a:off x="-402101" y="6313629"/>
              <a:ext cx="12677228" cy="594070"/>
              <a:chOff x="-485228" y="6293910"/>
              <a:chExt cx="12677228" cy="594070"/>
            </a:xfrm>
            <a:solidFill>
              <a:srgbClr val="002060"/>
            </a:solidFill>
          </p:grpSpPr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28149BFC-AAD0-4D5B-819A-2E6603BE6A69}"/>
                  </a:ext>
                </a:extLst>
              </p:cNvPr>
              <p:cNvGrpSpPr/>
              <p:nvPr/>
            </p:nvGrpSpPr>
            <p:grpSpPr>
              <a:xfrm>
                <a:off x="-485228" y="6293910"/>
                <a:ext cx="12677228" cy="594070"/>
                <a:chOff x="-485228" y="6293910"/>
                <a:chExt cx="12677228" cy="594070"/>
              </a:xfrm>
              <a:grpFill/>
            </p:grpSpPr>
            <p:sp>
              <p:nvSpPr>
                <p:cNvPr id="10" name="Parallelogram 9">
                  <a:extLst>
                    <a:ext uri="{FF2B5EF4-FFF2-40B4-BE49-F238E27FC236}">
                      <a16:creationId xmlns:a16="http://schemas.microsoft.com/office/drawing/2014/main" id="{3B983E0E-A66B-49B0-BBC2-739DA2F62BCD}"/>
                    </a:ext>
                  </a:extLst>
                </p:cNvPr>
                <p:cNvSpPr/>
                <p:nvPr/>
              </p:nvSpPr>
              <p:spPr>
                <a:xfrm flipH="1">
                  <a:off x="784486" y="6453265"/>
                  <a:ext cx="11407514" cy="434715"/>
                </a:xfrm>
                <a:prstGeom prst="parallelogram">
                  <a:avLst>
                    <a:gd name="adj" fmla="val 67454"/>
                  </a:avLst>
                </a:prstGeom>
                <a:grpFill/>
                <a:ln>
                  <a:noFill/>
                </a:ln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1" name="Parallelogram 10">
                  <a:extLst>
                    <a:ext uri="{FF2B5EF4-FFF2-40B4-BE49-F238E27FC236}">
                      <a16:creationId xmlns:a16="http://schemas.microsoft.com/office/drawing/2014/main" id="{544141F9-43EE-4FF5-A116-2D479BD8F5B3}"/>
                    </a:ext>
                  </a:extLst>
                </p:cNvPr>
                <p:cNvSpPr/>
                <p:nvPr/>
              </p:nvSpPr>
              <p:spPr>
                <a:xfrm flipH="1">
                  <a:off x="-485228" y="6293910"/>
                  <a:ext cx="4489669" cy="594070"/>
                </a:xfrm>
                <a:prstGeom prst="parallelogram">
                  <a:avLst>
                    <a:gd name="adj" fmla="val 67454"/>
                  </a:avLst>
                </a:prstGeom>
                <a:grpFill/>
                <a:ln>
                  <a:noFill/>
                </a:ln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pic>
              <p:nvPicPr>
                <p:cNvPr id="12" name="Picture 2">
                  <a:extLst>
                    <a:ext uri="{FF2B5EF4-FFF2-40B4-BE49-F238E27FC236}">
                      <a16:creationId xmlns:a16="http://schemas.microsoft.com/office/drawing/2014/main" id="{07D31C3E-4A17-42EF-895D-AB7B43213E6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56149" y="6323890"/>
                  <a:ext cx="494221" cy="496635"/>
                </a:xfrm>
                <a:prstGeom prst="rect">
                  <a:avLst/>
                </a:prstGeom>
                <a:grpFill/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</p:pic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DC65434A-0B2B-48F9-93BF-3A43E06A0E62}"/>
                    </a:ext>
                  </a:extLst>
                </p:cNvPr>
                <p:cNvSpPr txBox="1"/>
                <p:nvPr/>
              </p:nvSpPr>
              <p:spPr>
                <a:xfrm>
                  <a:off x="650370" y="6406279"/>
                  <a:ext cx="3038006" cy="369332"/>
                </a:xfrm>
                <a:prstGeom prst="rect">
                  <a:avLst/>
                </a:prstGeom>
                <a:grp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entury Gothic" panose="020B0502020202020204" pitchFamily="34" charset="0"/>
                      <a:ea typeface="+mn-ea"/>
                      <a:cs typeface="+mn-cs"/>
                    </a:rPr>
                    <a:t>UNIVERSITAS BRAWIJAYA</a:t>
                  </a:r>
                </a:p>
              </p:txBody>
            </p:sp>
          </p:grp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E659700-FF1C-45D2-A48F-D97B92EE740A}"/>
                  </a:ext>
                </a:extLst>
              </p:cNvPr>
              <p:cNvSpPr txBox="1"/>
              <p:nvPr/>
            </p:nvSpPr>
            <p:spPr>
              <a:xfrm>
                <a:off x="3906462" y="6488668"/>
                <a:ext cx="6901363" cy="369332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i-FI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+mn-ea"/>
                    <a:cs typeface="+mn-cs"/>
                  </a:rPr>
                  <a:t>FINAL PROJECT MOM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 pitchFamily="34" charset="0"/>
                  <a:ea typeface="+mn-ea"/>
                  <a:cs typeface="+mn-cs"/>
                </a:endParaRPr>
              </a:p>
            </p:txBody>
          </p:sp>
        </p:grp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89416AD2-4911-447D-BE50-073D8AA89C7F}"/>
              </a:ext>
            </a:extLst>
          </p:cNvPr>
          <p:cNvSpPr txBox="1"/>
          <p:nvPr/>
        </p:nvSpPr>
        <p:spPr>
          <a:xfrm>
            <a:off x="826688" y="191158"/>
            <a:ext cx="50900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E8505B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Benua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E8505B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 &amp; Negara Profit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E8505B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Terbanyak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E8505B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FB453EF-AEE8-4409-9D78-BEB5ECAA5A79}"/>
              </a:ext>
            </a:extLst>
          </p:cNvPr>
          <p:cNvGrpSpPr/>
          <p:nvPr/>
        </p:nvGrpSpPr>
        <p:grpSpPr>
          <a:xfrm>
            <a:off x="10761305" y="41999"/>
            <a:ext cx="1161937" cy="417095"/>
            <a:chOff x="8499550" y="21021"/>
            <a:chExt cx="2667079" cy="909324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962A949B-E318-4DE9-8957-9B2D6AC5BF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99550" y="83840"/>
              <a:ext cx="1316428" cy="783686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BB89EA62-A455-48A4-8F96-C64561EC615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17641" y="21021"/>
              <a:ext cx="1048988" cy="909324"/>
            </a:xfrm>
            <a:prstGeom prst="rect">
              <a:avLst/>
            </a:prstGeom>
          </p:spPr>
        </p:pic>
      </p:grpSp>
      <p:pic>
        <p:nvPicPr>
          <p:cNvPr id="9218" name="Picture 2" descr="Profits - Free business icons">
            <a:extLst>
              <a:ext uri="{FF2B5EF4-FFF2-40B4-BE49-F238E27FC236}">
                <a16:creationId xmlns:a16="http://schemas.microsoft.com/office/drawing/2014/main" id="{FC09B11B-EAD6-4EE5-9138-B648DC3183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178" y="134339"/>
            <a:ext cx="649510" cy="649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7A3D8CBE-ED30-45BC-96BE-8F7BCC7661C1}"/>
              </a:ext>
            </a:extLst>
          </p:cNvPr>
          <p:cNvSpPr txBox="1"/>
          <p:nvPr/>
        </p:nvSpPr>
        <p:spPr>
          <a:xfrm>
            <a:off x="7809220" y="2858411"/>
            <a:ext cx="432525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Benua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 &amp; Negara yang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Memiliki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 Profit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Terbanyak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Sub – Saharan Africa (Botswana)</a:t>
            </a:r>
          </a:p>
        </p:txBody>
      </p:sp>
      <p:graphicFrame>
        <p:nvGraphicFramePr>
          <p:cNvPr id="26" name="Chart 25">
            <a:extLst>
              <a:ext uri="{FF2B5EF4-FFF2-40B4-BE49-F238E27FC236}">
                <a16:creationId xmlns:a16="http://schemas.microsoft.com/office/drawing/2014/main" id="{42ADADAE-8521-4DDB-A280-E50BB3C5EAB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30811550"/>
              </p:ext>
            </p:extLst>
          </p:nvPr>
        </p:nvGraphicFramePr>
        <p:xfrm>
          <a:off x="177178" y="1611396"/>
          <a:ext cx="7453178" cy="40636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pSp>
        <p:nvGrpSpPr>
          <p:cNvPr id="34" name="Group 33">
            <a:extLst>
              <a:ext uri="{FF2B5EF4-FFF2-40B4-BE49-F238E27FC236}">
                <a16:creationId xmlns:a16="http://schemas.microsoft.com/office/drawing/2014/main" id="{198C0BB0-F998-47C9-8FF5-BDA85353BB49}"/>
              </a:ext>
            </a:extLst>
          </p:cNvPr>
          <p:cNvGrpSpPr/>
          <p:nvPr/>
        </p:nvGrpSpPr>
        <p:grpSpPr>
          <a:xfrm>
            <a:off x="6571370" y="1807611"/>
            <a:ext cx="1455030" cy="3439886"/>
            <a:chOff x="4129410" y="1416827"/>
            <a:chExt cx="1527601" cy="3999997"/>
          </a:xfrm>
        </p:grpSpPr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7A18F90C-442F-4AEA-80DA-0D19E32B2B72}"/>
                </a:ext>
              </a:extLst>
            </p:cNvPr>
            <p:cNvCxnSpPr>
              <a:cxnSpLocks/>
              <a:endCxn id="36" idx="3"/>
            </p:cNvCxnSpPr>
            <p:nvPr/>
          </p:nvCxnSpPr>
          <p:spPr>
            <a:xfrm flipH="1">
              <a:off x="5188396" y="3416826"/>
              <a:ext cx="468615" cy="0"/>
            </a:xfrm>
            <a:prstGeom prst="straightConnector1">
              <a:avLst/>
            </a:prstGeom>
            <a:ln w="38100">
              <a:solidFill>
                <a:srgbClr val="E8505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10F28CDB-5D38-4A24-B68E-627419528979}"/>
                </a:ext>
              </a:extLst>
            </p:cNvPr>
            <p:cNvSpPr/>
            <p:nvPr/>
          </p:nvSpPr>
          <p:spPr>
            <a:xfrm>
              <a:off x="4129410" y="1416827"/>
              <a:ext cx="1058986" cy="3999997"/>
            </a:xfrm>
            <a:prstGeom prst="rect">
              <a:avLst/>
            </a:prstGeom>
            <a:noFill/>
            <a:ln w="38100">
              <a:solidFill>
                <a:srgbClr val="E8505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</p:spTree>
    <p:extLst>
      <p:ext uri="{BB962C8B-B14F-4D97-AF65-F5344CB8AC3E}">
        <p14:creationId xmlns:p14="http://schemas.microsoft.com/office/powerpoint/2010/main" val="2845040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ll/>
      </p:transition>
    </mc:Choice>
    <mc:Fallback xmlns="">
      <p:transition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2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1094</TotalTime>
  <Words>263</Words>
  <Application>Microsoft Office PowerPoint</Application>
  <PresentationFormat>Widescreen</PresentationFormat>
  <Paragraphs>70</Paragraphs>
  <Slides>14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14</vt:i4>
      </vt:variant>
    </vt:vector>
  </HeadingPairs>
  <TitlesOfParts>
    <vt:vector size="24" baseType="lpstr">
      <vt:lpstr>Arial</vt:lpstr>
      <vt:lpstr>Arial Rounded MT Bold</vt:lpstr>
      <vt:lpstr>Calibri</vt:lpstr>
      <vt:lpstr>Calibri Light</vt:lpstr>
      <vt:lpstr>Century Gothic</vt:lpstr>
      <vt:lpstr>Exo</vt:lpstr>
      <vt:lpstr>Pristina</vt:lpstr>
      <vt:lpstr>1_Office Theme</vt:lpstr>
      <vt:lpstr>Office Theme</vt:lpstr>
      <vt:lpstr>3_Office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lenovo</dc:creator>
  <cp:lastModifiedBy>lenovo</cp:lastModifiedBy>
  <cp:revision>22</cp:revision>
  <dcterms:created xsi:type="dcterms:W3CDTF">2020-04-12T02:44:22Z</dcterms:created>
  <dcterms:modified xsi:type="dcterms:W3CDTF">2021-12-28T04:05:27Z</dcterms:modified>
</cp:coreProperties>
</file>